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597" r:id="rId2"/>
    <p:sldId id="688" r:id="rId3"/>
    <p:sldId id="757" r:id="rId4"/>
    <p:sldId id="750" r:id="rId5"/>
    <p:sldId id="671" r:id="rId6"/>
    <p:sldId id="650" r:id="rId7"/>
    <p:sldId id="668" r:id="rId8"/>
    <p:sldId id="660" r:id="rId9"/>
    <p:sldId id="659" r:id="rId10"/>
    <p:sldId id="657" r:id="rId11"/>
    <p:sldId id="669" r:id="rId12"/>
    <p:sldId id="653" r:id="rId13"/>
    <p:sldId id="667" r:id="rId14"/>
    <p:sldId id="661" r:id="rId15"/>
    <p:sldId id="548" r:id="rId16"/>
    <p:sldId id="678" r:id="rId17"/>
    <p:sldId id="573" r:id="rId18"/>
    <p:sldId id="680" r:id="rId19"/>
    <p:sldId id="684" r:id="rId20"/>
    <p:sldId id="689" r:id="rId21"/>
    <p:sldId id="681" r:id="rId22"/>
    <p:sldId id="685" r:id="rId23"/>
    <p:sldId id="692" r:id="rId24"/>
    <p:sldId id="675" r:id="rId25"/>
    <p:sldId id="691" r:id="rId26"/>
    <p:sldId id="609" r:id="rId27"/>
    <p:sldId id="610" r:id="rId28"/>
    <p:sldId id="747" r:id="rId29"/>
    <p:sldId id="74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7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4EA"/>
    <a:srgbClr val="EFF1F0"/>
    <a:srgbClr val="EAECA2"/>
    <a:srgbClr val="F3F4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6" autoAdjust="0"/>
    <p:restoredTop sz="84019" autoAdjust="0"/>
  </p:normalViewPr>
  <p:slideViewPr>
    <p:cSldViewPr snapToGrid="0" showGuides="1">
      <p:cViewPr varScale="1">
        <p:scale>
          <a:sx n="89" d="100"/>
          <a:sy n="89" d="100"/>
        </p:scale>
        <p:origin x="1398" y="90"/>
      </p:cViewPr>
      <p:guideLst>
        <p:guide orient="horz" pos="2112"/>
        <p:guide pos="3792"/>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7221FB-8367-49B6-A242-563F042277FA}" type="datetimeFigureOut">
              <a:rPr lang="en-US" smtClean="0"/>
              <a:t>7/22/2025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895EE-AC86-416D-9DB3-6B1B57B60BDB}" type="slidenum">
              <a:rPr lang="en-US" smtClean="0"/>
              <a:t>‹#›</a:t>
            </a:fld>
            <a:endParaRPr lang="en-US"/>
          </a:p>
        </p:txBody>
      </p:sp>
    </p:spTree>
    <p:extLst>
      <p:ext uri="{BB962C8B-B14F-4D97-AF65-F5344CB8AC3E}">
        <p14:creationId xmlns:p14="http://schemas.microsoft.com/office/powerpoint/2010/main" val="1076033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0A67D-A816-6056-922C-B5859B7FC1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66B91B-ED93-938C-148A-85A4279A6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217A0-E727-DCA5-75F5-5A4EF1EBB5E5}"/>
              </a:ext>
            </a:extLst>
          </p:cNvPr>
          <p:cNvSpPr>
            <a:spLocks noGrp="1"/>
          </p:cNvSpPr>
          <p:nvPr>
            <p:ph type="body" idx="1"/>
          </p:nvPr>
        </p:nvSpPr>
        <p:spPr/>
        <p:txBody>
          <a:bodyPr/>
          <a:lstStyle/>
          <a:p>
            <a:r>
              <a:rPr lang="fr-FR" dirty="0"/>
              <a:t>En informatique théorique, un </a:t>
            </a:r>
            <a:r>
              <a:rPr lang="fr-FR" b="1" dirty="0"/>
              <a:t>problème NP-complet</a:t>
            </a:r>
            <a:r>
              <a:rPr lang="fr-FR" dirty="0"/>
              <a:t> est un problème dont la solution optimale est très difficile à trouver (le temps de calcul augmente de façon exponentielle avec la taille du problème, càd avec le nombre de modalité de chaque variable)</a:t>
            </a:r>
          </a:p>
          <a:p>
            <a:r>
              <a:rPr lang="fr-FR" dirty="0"/>
              <a:t>Même si une fois qu’on a une solution on peut vérifier rapidement si celle-ci est correcte.</a:t>
            </a:r>
            <a:endParaRPr lang="en-US" dirty="0"/>
          </a:p>
        </p:txBody>
      </p:sp>
      <p:sp>
        <p:nvSpPr>
          <p:cNvPr id="4" name="Slide Number Placeholder 3">
            <a:extLst>
              <a:ext uri="{FF2B5EF4-FFF2-40B4-BE49-F238E27FC236}">
                <a16:creationId xmlns:a16="http://schemas.microsoft.com/office/drawing/2014/main" id="{FF2D1742-FA6E-391F-3A59-6DE3A762AA2B}"/>
              </a:ext>
            </a:extLst>
          </p:cNvPr>
          <p:cNvSpPr>
            <a:spLocks noGrp="1"/>
          </p:cNvSpPr>
          <p:nvPr>
            <p:ph type="sldNum" sz="quarter" idx="5"/>
          </p:nvPr>
        </p:nvSpPr>
        <p:spPr/>
        <p:txBody>
          <a:bodyPr/>
          <a:lstStyle/>
          <a:p>
            <a:fld id="{29A895EE-AC86-416D-9DB3-6B1B57B60BDB}" type="slidenum">
              <a:rPr lang="en-US" smtClean="0"/>
              <a:t>3</a:t>
            </a:fld>
            <a:endParaRPr lang="en-US"/>
          </a:p>
        </p:txBody>
      </p:sp>
    </p:spTree>
    <p:extLst>
      <p:ext uri="{BB962C8B-B14F-4D97-AF65-F5344CB8AC3E}">
        <p14:creationId xmlns:p14="http://schemas.microsoft.com/office/powerpoint/2010/main" val="3042027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A895EE-AC86-416D-9DB3-6B1B57B60BDB}" type="slidenum">
              <a:rPr lang="en-US" smtClean="0"/>
              <a:t>15</a:t>
            </a:fld>
            <a:endParaRPr lang="en-US"/>
          </a:p>
        </p:txBody>
      </p:sp>
    </p:spTree>
    <p:extLst>
      <p:ext uri="{BB962C8B-B14F-4D97-AF65-F5344CB8AC3E}">
        <p14:creationId xmlns:p14="http://schemas.microsoft.com/office/powerpoint/2010/main" val="228965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Considérons la définition canonique de l'inférence rationnelle comme la pondération et l'addition de toutes les informations. Pourtant, comme l'illustre la figure 1, la pondération et l'addition peuvent conduire à un surajustement, c'est-à-dire à exceller en rétrospective (ajustement) mais à échouer en prospective (prédiction).</a:t>
            </a:r>
          </a:p>
          <a:p>
            <a:endParaRPr lang="en-US" dirty="0"/>
          </a:p>
        </p:txBody>
      </p:sp>
      <p:sp>
        <p:nvSpPr>
          <p:cNvPr id="4" name="Slide Number Placeholder 3"/>
          <p:cNvSpPr>
            <a:spLocks noGrp="1"/>
          </p:cNvSpPr>
          <p:nvPr>
            <p:ph type="sldNum" sz="quarter" idx="5"/>
          </p:nvPr>
        </p:nvSpPr>
        <p:spPr/>
        <p:txBody>
          <a:bodyPr/>
          <a:lstStyle/>
          <a:p>
            <a:fld id="{29A895EE-AC86-416D-9DB3-6B1B57B60BDB}" type="slidenum">
              <a:rPr lang="en-US" smtClean="0"/>
              <a:t>16</a:t>
            </a:fld>
            <a:endParaRPr lang="en-US"/>
          </a:p>
        </p:txBody>
      </p:sp>
    </p:spTree>
    <p:extLst>
      <p:ext uri="{BB962C8B-B14F-4D97-AF65-F5344CB8AC3E}">
        <p14:creationId xmlns:p14="http://schemas.microsoft.com/office/powerpoint/2010/main" val="843140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t>Take</a:t>
            </a:r>
            <a:r>
              <a:rPr lang="fr-FR" sz="1200" dirty="0"/>
              <a:t> the best fait partie d’une catégorie d'heuristiques, qui comprend le "</a:t>
            </a:r>
            <a:r>
              <a:rPr lang="fr-FR" sz="1200" dirty="0" err="1"/>
              <a:t>take</a:t>
            </a:r>
            <a:r>
              <a:rPr lang="fr-FR" sz="1200" dirty="0"/>
              <a:t>-the-best" (</a:t>
            </a:r>
            <a:r>
              <a:rPr lang="fr-FR" sz="1200" dirty="0" err="1"/>
              <a:t>Gigerenzer</a:t>
            </a:r>
            <a:r>
              <a:rPr lang="fr-FR" sz="1200" dirty="0"/>
              <a:t> &amp; Goldstein, 1996), les « fast and frugal </a:t>
            </a:r>
            <a:r>
              <a:rPr lang="fr-FR" sz="1200" dirty="0" err="1"/>
              <a:t>trees</a:t>
            </a:r>
            <a:r>
              <a:rPr lang="fr-FR" sz="1200" dirty="0"/>
              <a:t>" (</a:t>
            </a:r>
            <a:r>
              <a:rPr lang="fr-FR" sz="1200" dirty="0" err="1"/>
              <a:t>Martignon</a:t>
            </a:r>
            <a:r>
              <a:rPr lang="fr-FR" sz="1200" dirty="0"/>
              <a:t>, </a:t>
            </a:r>
            <a:r>
              <a:rPr lang="fr-FR" sz="1200" dirty="0" err="1"/>
              <a:t>Katsikopoulos</a:t>
            </a:r>
            <a:r>
              <a:rPr lang="fr-FR" sz="1200" dirty="0"/>
              <a:t>, &amp; </a:t>
            </a:r>
            <a:r>
              <a:rPr lang="fr-FR" sz="1200" dirty="0" err="1"/>
              <a:t>Woike</a:t>
            </a:r>
            <a:r>
              <a:rPr lang="fr-FR" sz="1200" dirty="0"/>
              <a:t>, 2008), et l'heuristique de priorité (</a:t>
            </a:r>
            <a:r>
              <a:rPr lang="fr-FR" sz="1200" dirty="0" err="1"/>
              <a:t>Brandstätter</a:t>
            </a:r>
            <a:r>
              <a:rPr lang="fr-FR" sz="1200" dirty="0"/>
              <a:t>, </a:t>
            </a:r>
            <a:r>
              <a:rPr lang="fr-FR" sz="1200" dirty="0" err="1"/>
              <a:t>Gigerenzer</a:t>
            </a:r>
            <a:r>
              <a:rPr lang="fr-FR" sz="1200" dirty="0"/>
              <a:t>, &amp; Hertwig, 2006). </a:t>
            </a:r>
            <a:endParaRPr lang="en-US" dirty="0"/>
          </a:p>
          <a:p>
            <a:endParaRPr lang="en-US" dirty="0"/>
          </a:p>
        </p:txBody>
      </p:sp>
      <p:sp>
        <p:nvSpPr>
          <p:cNvPr id="4" name="Slide Number Placeholder 3"/>
          <p:cNvSpPr>
            <a:spLocks noGrp="1"/>
          </p:cNvSpPr>
          <p:nvPr>
            <p:ph type="sldNum" sz="quarter" idx="5"/>
          </p:nvPr>
        </p:nvSpPr>
        <p:spPr/>
        <p:txBody>
          <a:bodyPr/>
          <a:lstStyle/>
          <a:p>
            <a:fld id="{29A895EE-AC86-416D-9DB3-6B1B57B60BDB}" type="slidenum">
              <a:rPr lang="en-US" smtClean="0"/>
              <a:t>17</a:t>
            </a:fld>
            <a:endParaRPr lang="en-US"/>
          </a:p>
        </p:txBody>
      </p:sp>
    </p:spTree>
    <p:extLst>
      <p:ext uri="{BB962C8B-B14F-4D97-AF65-F5344CB8AC3E}">
        <p14:creationId xmlns:p14="http://schemas.microsoft.com/office/powerpoint/2010/main" val="1651472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B15D2-DB39-941B-B58E-4746EB422E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6A9DCB-86C9-3F59-6C13-E7690D918F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ACC9D9-235B-04D4-EB4B-6184C347D8D9}"/>
              </a:ext>
            </a:extLst>
          </p:cNvPr>
          <p:cNvSpPr>
            <a:spLocks noGrp="1"/>
          </p:cNvSpPr>
          <p:nvPr>
            <p:ph type="body" idx="1"/>
          </p:nvPr>
        </p:nvSpPr>
        <p:spPr/>
        <p:txBody>
          <a:bodyPr/>
          <a:lstStyle/>
          <a:p>
            <a:pPr marL="742950" lvl="1" indent="-285750">
              <a:buFont typeface="Arial" panose="020B0604020202020204" pitchFamily="34" charset="0"/>
              <a:buChar char="•"/>
            </a:pPr>
            <a:r>
              <a:rPr lang="fr-FR" sz="1800" dirty="0" err="1"/>
              <a:t>Take</a:t>
            </a:r>
            <a:r>
              <a:rPr lang="fr-FR" sz="1800" dirty="0"/>
              <a:t> the best: prédiction de la population des villes supérieure aux modèles complexes.</a:t>
            </a:r>
          </a:p>
          <a:p>
            <a:pPr marL="742950" lvl="1" indent="-285750">
              <a:buFont typeface="Arial" panose="020B0604020202020204" pitchFamily="34" charset="0"/>
              <a:buChar char="•"/>
            </a:pPr>
            <a:r>
              <a:rPr lang="fr-FR" sz="1800" dirty="0"/>
              <a:t>Surpasse la régression multiple et les modèles complexes dans </a:t>
            </a:r>
            <a:r>
              <a:rPr lang="fr-FR" sz="1800" b="0" dirty="0"/>
              <a:t>20 études</a:t>
            </a:r>
            <a:r>
              <a:rPr lang="fr-FR" sz="1800" dirty="0"/>
              <a:t>: TTB vs </a:t>
            </a:r>
            <a:r>
              <a:rPr lang="fr-FR" sz="1800" dirty="0" err="1"/>
              <a:t>minimalist</a:t>
            </a:r>
            <a:r>
              <a:rPr lang="fr-FR" sz="1800" dirty="0"/>
              <a:t> vs </a:t>
            </a:r>
            <a:r>
              <a:rPr lang="fr-FR" sz="1800" dirty="0" err="1"/>
              <a:t>dawe’s</a:t>
            </a:r>
            <a:r>
              <a:rPr lang="fr-FR" sz="1800" dirty="0"/>
              <a:t> </a:t>
            </a:r>
            <a:r>
              <a:rPr lang="fr-FR" sz="1800" dirty="0" err="1"/>
              <a:t>rule</a:t>
            </a:r>
            <a:r>
              <a:rPr lang="fr-FR" sz="1800" dirty="0"/>
              <a:t> vs multiple </a:t>
            </a:r>
            <a:r>
              <a:rPr lang="fr-FR" sz="1800" dirty="0" err="1"/>
              <a:t>regression</a:t>
            </a:r>
            <a:endParaRPr lang="fr-FR" sz="1800" dirty="0"/>
          </a:p>
          <a:p>
            <a:pPr marL="742950" lvl="1" indent="-285750">
              <a:buFont typeface="Arial" panose="020B0604020202020204" pitchFamily="34" charset="0"/>
              <a:buChar char="•"/>
            </a:pPr>
            <a:r>
              <a:rPr lang="fr-FR" sz="1800" dirty="0"/>
              <a:t>Redondance élevée = les indices sont corrélés, souvent "en accord" → des heuristiques simples telles que TTB peuvent donner de bons résultats car l'utilisation d'un seul indice permet de saisir une grande partie des informations disponibles.</a:t>
            </a:r>
          </a:p>
          <a:p>
            <a:endParaRPr lang="en-US" dirty="0"/>
          </a:p>
        </p:txBody>
      </p:sp>
      <p:sp>
        <p:nvSpPr>
          <p:cNvPr id="4" name="Slide Number Placeholder 3">
            <a:extLst>
              <a:ext uri="{FF2B5EF4-FFF2-40B4-BE49-F238E27FC236}">
                <a16:creationId xmlns:a16="http://schemas.microsoft.com/office/drawing/2014/main" id="{5188D1EE-AA5A-A8C7-32D1-DAE75800FB63}"/>
              </a:ext>
            </a:extLst>
          </p:cNvPr>
          <p:cNvSpPr>
            <a:spLocks noGrp="1"/>
          </p:cNvSpPr>
          <p:nvPr>
            <p:ph type="sldNum" sz="quarter" idx="5"/>
          </p:nvPr>
        </p:nvSpPr>
        <p:spPr/>
        <p:txBody>
          <a:bodyPr/>
          <a:lstStyle/>
          <a:p>
            <a:fld id="{29A895EE-AC86-416D-9DB3-6B1B57B60BDB}" type="slidenum">
              <a:rPr lang="en-US" smtClean="0"/>
              <a:t>18</a:t>
            </a:fld>
            <a:endParaRPr lang="en-US"/>
          </a:p>
        </p:txBody>
      </p:sp>
    </p:spTree>
    <p:extLst>
      <p:ext uri="{BB962C8B-B14F-4D97-AF65-F5344CB8AC3E}">
        <p14:creationId xmlns:p14="http://schemas.microsoft.com/office/powerpoint/2010/main" val="3629696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7666D-16D7-2B40-4E5C-EB7145C505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74550D-C5F2-0FFF-10EC-E9B01AC8B7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8688B6-4729-CD3C-4ED0-BB326A9ACD9F}"/>
              </a:ext>
            </a:extLst>
          </p:cNvPr>
          <p:cNvSpPr>
            <a:spLocks noGrp="1"/>
          </p:cNvSpPr>
          <p:nvPr>
            <p:ph type="body" idx="1"/>
          </p:nvPr>
        </p:nvSpPr>
        <p:spPr/>
        <p:txBody>
          <a:bodyPr/>
          <a:lstStyle/>
          <a:p>
            <a:pPr marL="171450" indent="-171450">
              <a:buFont typeface="Arial" panose="020B0604020202020204" pitchFamily="34" charset="0"/>
              <a:buChar char="•"/>
            </a:pPr>
            <a:r>
              <a:rPr lang="fr-FR" dirty="0"/>
              <a:t>Un modèle biaisé: bon pour les quelques cas particuliers pour lesquels il a été prévu</a:t>
            </a:r>
          </a:p>
          <a:p>
            <a:pPr marL="171450" indent="-171450">
              <a:buFont typeface="Arial" panose="020B0604020202020204" pitchFamily="34" charset="0"/>
              <a:buChar char="•"/>
            </a:pPr>
            <a:r>
              <a:rPr lang="fr-FR" dirty="0"/>
              <a:t>Un modèle avec variance: bon généraliste mais pas très précis pour les cas particuliers</a:t>
            </a:r>
          </a:p>
          <a:p>
            <a:pPr marL="171450" indent="-171450">
              <a:buFont typeface="Arial" panose="020B0604020202020204" pitchFamily="34" charset="0"/>
              <a:buChar char="•"/>
            </a:pPr>
            <a:r>
              <a:rPr lang="fr-FR" sz="1200" dirty="0"/>
              <a:t>Pour obtenir une faible erreur de prédiction sur une large classe de problèmes, un modèle doit prendre en compte une riche classe de modèles afin de garantir un faible biais. La diversité de la classe de modèles que le modèle peut prendre en compte a toutefois un prix:  une augmentation de la variance, car le modèle aura une plus grande flexibilité, ce qui lui permettra de prendre en compte non seulement les modèles systématiques, mais aussi les modèles accidentels tels que le bruit.</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6C6DCB9-1536-D3C8-D4A8-8AF86E0CDB55}"/>
              </a:ext>
            </a:extLst>
          </p:cNvPr>
          <p:cNvSpPr>
            <a:spLocks noGrp="1"/>
          </p:cNvSpPr>
          <p:nvPr>
            <p:ph type="sldNum" sz="quarter" idx="5"/>
          </p:nvPr>
        </p:nvSpPr>
        <p:spPr/>
        <p:txBody>
          <a:bodyPr/>
          <a:lstStyle/>
          <a:p>
            <a:fld id="{29A895EE-AC86-416D-9DB3-6B1B57B60BDB}" type="slidenum">
              <a:rPr lang="en-US" smtClean="0"/>
              <a:t>19</a:t>
            </a:fld>
            <a:endParaRPr lang="en-US"/>
          </a:p>
        </p:txBody>
      </p:sp>
    </p:spTree>
    <p:extLst>
      <p:ext uri="{BB962C8B-B14F-4D97-AF65-F5344CB8AC3E}">
        <p14:creationId xmlns:p14="http://schemas.microsoft.com/office/powerpoint/2010/main" val="1881446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8B6C5-437D-6268-C3F9-F705741F6C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2C92B5-C9D5-AA6E-81A7-D92191933E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FF0D4-0ADD-DE76-7F08-E751A904187C}"/>
              </a:ext>
            </a:extLst>
          </p:cNvPr>
          <p:cNvSpPr>
            <a:spLocks noGrp="1"/>
          </p:cNvSpPr>
          <p:nvPr>
            <p:ph type="body" idx="1"/>
          </p:nvPr>
        </p:nvSpPr>
        <p:spPr/>
        <p:txBody>
          <a:bodyPr/>
          <a:lstStyle/>
          <a:p>
            <a:pPr marL="171450" indent="-171450">
              <a:buFont typeface="Arial" panose="020B0604020202020204" pitchFamily="34" charset="0"/>
              <a:buChar char="•"/>
            </a:pPr>
            <a:r>
              <a:rPr lang="fr-FR" sz="1200" b="0" dirty="0"/>
              <a:t>Contre-intuition majeure </a:t>
            </a:r>
            <a:r>
              <a:rPr lang="fr-FR" sz="1200" dirty="0"/>
              <a:t>: Ignorer des informations peut améliorer la précision des jugements (effet démontré dans 85% des tâches d'inférence écologique).</a:t>
            </a:r>
          </a:p>
          <a:p>
            <a:r>
              <a:rPr lang="en-US" dirty="0" err="1"/>
              <a:t>Biais</a:t>
            </a:r>
            <a:r>
              <a:rPr lang="en-US" dirty="0"/>
              <a:t> </a:t>
            </a:r>
            <a:r>
              <a:rPr lang="en-US" dirty="0" err="1"/>
              <a:t>durant</a:t>
            </a:r>
            <a:r>
              <a:rPr lang="en-US" dirty="0"/>
              <a:t> </a:t>
            </a:r>
            <a:r>
              <a:rPr lang="en-US" dirty="0" err="1"/>
              <a:t>l’entraînement</a:t>
            </a:r>
            <a:r>
              <a:rPr lang="en-US" dirty="0"/>
              <a:t> -&gt; </a:t>
            </a:r>
            <a:r>
              <a:rPr lang="en-US" dirty="0" err="1"/>
              <a:t>faible</a:t>
            </a:r>
            <a:r>
              <a:rPr lang="en-US" dirty="0"/>
              <a:t> variance </a:t>
            </a:r>
            <a:r>
              <a:rPr lang="en-US" dirty="0" err="1"/>
              <a:t>mais</a:t>
            </a:r>
            <a:r>
              <a:rPr lang="en-US" dirty="0"/>
              <a:t> fort </a:t>
            </a:r>
            <a:r>
              <a:rPr lang="en-US" dirty="0" err="1"/>
              <a:t>biais</a:t>
            </a:r>
            <a:r>
              <a:rPr lang="en-US" dirty="0"/>
              <a:t> </a:t>
            </a:r>
            <a:r>
              <a:rPr lang="en-US" dirty="0" err="1"/>
              <a:t>en</a:t>
            </a:r>
            <a:r>
              <a:rPr lang="en-US" dirty="0"/>
              <a:t> sortie</a:t>
            </a:r>
          </a:p>
          <a:p>
            <a:r>
              <a:rPr lang="en-US" dirty="0"/>
              <a:t>Variance </a:t>
            </a:r>
            <a:r>
              <a:rPr lang="en-US" dirty="0" err="1"/>
              <a:t>durant</a:t>
            </a:r>
            <a:r>
              <a:rPr lang="en-US" dirty="0"/>
              <a:t> </a:t>
            </a:r>
            <a:r>
              <a:rPr lang="en-US" dirty="0" err="1"/>
              <a:t>l’entraînement</a:t>
            </a:r>
            <a:r>
              <a:rPr lang="en-US" dirty="0"/>
              <a:t> -&gt; </a:t>
            </a:r>
            <a:r>
              <a:rPr lang="en-US" dirty="0" err="1"/>
              <a:t>faible</a:t>
            </a:r>
            <a:r>
              <a:rPr lang="en-US" dirty="0"/>
              <a:t> </a:t>
            </a:r>
            <a:r>
              <a:rPr lang="en-US" dirty="0" err="1"/>
              <a:t>biais</a:t>
            </a:r>
            <a:r>
              <a:rPr lang="en-US" dirty="0"/>
              <a:t> </a:t>
            </a:r>
            <a:r>
              <a:rPr lang="en-US" dirty="0" err="1"/>
              <a:t>mais</a:t>
            </a:r>
            <a:r>
              <a:rPr lang="en-US" dirty="0"/>
              <a:t> forte variance </a:t>
            </a:r>
            <a:r>
              <a:rPr lang="en-US" dirty="0" err="1"/>
              <a:t>en</a:t>
            </a:r>
            <a:r>
              <a:rPr lang="en-US" dirty="0"/>
              <a:t> sortie</a:t>
            </a:r>
          </a:p>
        </p:txBody>
      </p:sp>
      <p:sp>
        <p:nvSpPr>
          <p:cNvPr id="4" name="Slide Number Placeholder 3">
            <a:extLst>
              <a:ext uri="{FF2B5EF4-FFF2-40B4-BE49-F238E27FC236}">
                <a16:creationId xmlns:a16="http://schemas.microsoft.com/office/drawing/2014/main" id="{240B133B-A61E-8B8F-7B11-AEFE5F3369E0}"/>
              </a:ext>
            </a:extLst>
          </p:cNvPr>
          <p:cNvSpPr>
            <a:spLocks noGrp="1"/>
          </p:cNvSpPr>
          <p:nvPr>
            <p:ph type="sldNum" sz="quarter" idx="5"/>
          </p:nvPr>
        </p:nvSpPr>
        <p:spPr/>
        <p:txBody>
          <a:bodyPr/>
          <a:lstStyle/>
          <a:p>
            <a:fld id="{29A895EE-AC86-416D-9DB3-6B1B57B60BDB}" type="slidenum">
              <a:rPr lang="en-US" smtClean="0"/>
              <a:t>20</a:t>
            </a:fld>
            <a:endParaRPr lang="en-US"/>
          </a:p>
        </p:txBody>
      </p:sp>
    </p:spTree>
    <p:extLst>
      <p:ext uri="{BB962C8B-B14F-4D97-AF65-F5344CB8AC3E}">
        <p14:creationId xmlns:p14="http://schemas.microsoft.com/office/powerpoint/2010/main" val="2304200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C60ED-8188-FECD-0811-EC2BAC4F06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50003-17F4-21BC-CD4A-9720C7CE47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EEA391-F370-BE83-8D36-20DC73C0D41D}"/>
              </a:ext>
            </a:extLst>
          </p:cNvPr>
          <p:cNvSpPr>
            <a:spLocks noGrp="1"/>
          </p:cNvSpPr>
          <p:nvPr>
            <p:ph type="body" idx="1"/>
          </p:nvPr>
        </p:nvSpPr>
        <p:spPr/>
        <p:txBody>
          <a:bodyPr/>
          <a:lstStyle/>
          <a:p>
            <a:pPr marL="0" indent="0">
              <a:buNone/>
            </a:pPr>
            <a:r>
              <a:rPr lang="fr-FR" sz="1200" b="0" dirty="0"/>
              <a:t>Implications pour la cognition humaine</a:t>
            </a:r>
          </a:p>
          <a:p>
            <a:pPr marL="171450" indent="-171450">
              <a:buFont typeface="Arial" panose="020B0604020202020204" pitchFamily="34" charset="0"/>
              <a:buChar char="•"/>
            </a:pPr>
            <a:r>
              <a:rPr lang="fr-FR" sz="1200" b="0" dirty="0"/>
              <a:t>Rationalité écologique : rationnel étant donné les environnements de décision</a:t>
            </a:r>
          </a:p>
          <a:p>
            <a:pPr marL="171450" indent="-171450">
              <a:buFont typeface="Arial" panose="020B0604020202020204" pitchFamily="34" charset="0"/>
              <a:buChar char="•"/>
            </a:pPr>
            <a:r>
              <a:rPr lang="fr-FR" sz="1200" b="0" dirty="0"/>
              <a:t>Contre-intuition majeure </a:t>
            </a:r>
            <a:r>
              <a:rPr lang="fr-FR" sz="1200" dirty="0"/>
              <a:t>: Ignorer des informations peut améliorer la précision des jugements (effet démontré dans 85% des tâches d'inférence écologique).</a:t>
            </a:r>
          </a:p>
          <a:p>
            <a:endParaRPr lang="en-US" dirty="0"/>
          </a:p>
        </p:txBody>
      </p:sp>
      <p:sp>
        <p:nvSpPr>
          <p:cNvPr id="4" name="Slide Number Placeholder 3">
            <a:extLst>
              <a:ext uri="{FF2B5EF4-FFF2-40B4-BE49-F238E27FC236}">
                <a16:creationId xmlns:a16="http://schemas.microsoft.com/office/drawing/2014/main" id="{C57C486F-C390-8550-CF77-52A4256B4030}"/>
              </a:ext>
            </a:extLst>
          </p:cNvPr>
          <p:cNvSpPr>
            <a:spLocks noGrp="1"/>
          </p:cNvSpPr>
          <p:nvPr>
            <p:ph type="sldNum" sz="quarter" idx="5"/>
          </p:nvPr>
        </p:nvSpPr>
        <p:spPr/>
        <p:txBody>
          <a:bodyPr/>
          <a:lstStyle/>
          <a:p>
            <a:fld id="{29A895EE-AC86-416D-9DB3-6B1B57B60BDB}" type="slidenum">
              <a:rPr lang="en-US" smtClean="0"/>
              <a:t>21</a:t>
            </a:fld>
            <a:endParaRPr lang="en-US"/>
          </a:p>
        </p:txBody>
      </p:sp>
    </p:spTree>
    <p:extLst>
      <p:ext uri="{BB962C8B-B14F-4D97-AF65-F5344CB8AC3E}">
        <p14:creationId xmlns:p14="http://schemas.microsoft.com/office/powerpoint/2010/main" val="198925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98ACC-AB52-3196-D7AC-6871B15EC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4EF3DC-43F2-A05E-84DC-F88B2AFE7C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2F3E66-6A3B-1A7F-14D5-B76E44EE7725}"/>
              </a:ext>
            </a:extLst>
          </p:cNvPr>
          <p:cNvSpPr>
            <a:spLocks noGrp="1"/>
          </p:cNvSpPr>
          <p:nvPr>
            <p:ph type="body" idx="1"/>
          </p:nvPr>
        </p:nvSpPr>
        <p:spPr/>
        <p:txBody>
          <a:bodyPr/>
          <a:lstStyle/>
          <a:p>
            <a:pPr marL="0" indent="0">
              <a:buNone/>
            </a:pPr>
            <a:r>
              <a:rPr lang="fr-FR" sz="1200" b="0" dirty="0"/>
              <a:t>Implications pour la cognition humaine</a:t>
            </a:r>
          </a:p>
          <a:p>
            <a:pPr marL="171450" indent="-171450">
              <a:buFont typeface="Arial" panose="020B0604020202020204" pitchFamily="34" charset="0"/>
              <a:buChar char="•"/>
            </a:pPr>
            <a:r>
              <a:rPr lang="fr-FR" sz="1200" b="0" dirty="0"/>
              <a:t>Rationalité écologique : rationnel étant donné les environnements de décision</a:t>
            </a:r>
          </a:p>
          <a:p>
            <a:pPr marL="171450" indent="-171450">
              <a:buFont typeface="Arial" panose="020B0604020202020204" pitchFamily="34" charset="0"/>
              <a:buChar char="•"/>
            </a:pPr>
            <a:r>
              <a:rPr lang="fr-FR" sz="1200" b="0" dirty="0"/>
              <a:t>Contre-intuition majeure </a:t>
            </a:r>
            <a:r>
              <a:rPr lang="fr-FR" sz="1200" dirty="0"/>
              <a:t>: Ignorer des informations peut améliorer la précision des jugements (effet démontré dans 85% des tâches d'inférence écologique).</a:t>
            </a:r>
          </a:p>
          <a:p>
            <a:endParaRPr lang="en-US" dirty="0"/>
          </a:p>
        </p:txBody>
      </p:sp>
      <p:sp>
        <p:nvSpPr>
          <p:cNvPr id="4" name="Slide Number Placeholder 3">
            <a:extLst>
              <a:ext uri="{FF2B5EF4-FFF2-40B4-BE49-F238E27FC236}">
                <a16:creationId xmlns:a16="http://schemas.microsoft.com/office/drawing/2014/main" id="{FBBA2C0B-6F34-5876-972C-EB1F07F1E272}"/>
              </a:ext>
            </a:extLst>
          </p:cNvPr>
          <p:cNvSpPr>
            <a:spLocks noGrp="1"/>
          </p:cNvSpPr>
          <p:nvPr>
            <p:ph type="sldNum" sz="quarter" idx="5"/>
          </p:nvPr>
        </p:nvSpPr>
        <p:spPr/>
        <p:txBody>
          <a:bodyPr/>
          <a:lstStyle/>
          <a:p>
            <a:fld id="{29A895EE-AC86-416D-9DB3-6B1B57B60BDB}" type="slidenum">
              <a:rPr lang="en-US" smtClean="0"/>
              <a:t>22</a:t>
            </a:fld>
            <a:endParaRPr lang="en-US"/>
          </a:p>
        </p:txBody>
      </p:sp>
    </p:spTree>
    <p:extLst>
      <p:ext uri="{BB962C8B-B14F-4D97-AF65-F5344CB8AC3E}">
        <p14:creationId xmlns:p14="http://schemas.microsoft.com/office/powerpoint/2010/main" val="694975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060A7-6B5F-C13A-6199-555B8996A9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73CFD-2872-AE75-C873-F5295DD770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AC6329-FE3B-98E2-307F-11BA91FFA1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C662AB-CB92-7D79-4014-9741398AE0ED}"/>
              </a:ext>
            </a:extLst>
          </p:cNvPr>
          <p:cNvSpPr>
            <a:spLocks noGrp="1"/>
          </p:cNvSpPr>
          <p:nvPr>
            <p:ph type="sldNum" sz="quarter" idx="5"/>
          </p:nvPr>
        </p:nvSpPr>
        <p:spPr/>
        <p:txBody>
          <a:bodyPr/>
          <a:lstStyle/>
          <a:p>
            <a:fld id="{29A895EE-AC86-416D-9DB3-6B1B57B60BDB}" type="slidenum">
              <a:rPr lang="en-US" smtClean="0"/>
              <a:t>23</a:t>
            </a:fld>
            <a:endParaRPr lang="en-US"/>
          </a:p>
        </p:txBody>
      </p:sp>
    </p:spTree>
    <p:extLst>
      <p:ext uri="{BB962C8B-B14F-4D97-AF65-F5344CB8AC3E}">
        <p14:creationId xmlns:p14="http://schemas.microsoft.com/office/powerpoint/2010/main" val="2999657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3AF84-203E-EAF9-FC85-954AC6407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2D1478-DA41-BAA0-DAB2-CB8D9EC251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901167-0245-DA7F-7915-2F5E3A06A578}"/>
              </a:ext>
            </a:extLst>
          </p:cNvPr>
          <p:cNvSpPr>
            <a:spLocks noGrp="1"/>
          </p:cNvSpPr>
          <p:nvPr>
            <p:ph type="body" idx="1"/>
          </p:nvPr>
        </p:nvSpPr>
        <p:spPr/>
        <p:txBody>
          <a:bodyPr/>
          <a:lstStyle/>
          <a:p>
            <a:r>
              <a:rPr lang="fr-FR" dirty="0" err="1"/>
              <a:t>Satisficing</a:t>
            </a:r>
            <a:r>
              <a:rPr lang="fr-FR" dirty="0"/>
              <a:t>: </a:t>
            </a:r>
            <a:r>
              <a:rPr lang="fr-FR" dirty="0" err="1"/>
              <a:t>satisfying</a:t>
            </a:r>
            <a:r>
              <a:rPr lang="fr-FR" dirty="0"/>
              <a:t> et </a:t>
            </a:r>
            <a:r>
              <a:rPr lang="fr-FR" dirty="0" err="1"/>
              <a:t>suffice</a:t>
            </a:r>
            <a:endParaRPr lang="en-US" dirty="0"/>
          </a:p>
        </p:txBody>
      </p:sp>
      <p:sp>
        <p:nvSpPr>
          <p:cNvPr id="4" name="Slide Number Placeholder 3">
            <a:extLst>
              <a:ext uri="{FF2B5EF4-FFF2-40B4-BE49-F238E27FC236}">
                <a16:creationId xmlns:a16="http://schemas.microsoft.com/office/drawing/2014/main" id="{5E7E6273-09D7-E38B-9469-87BBF339558E}"/>
              </a:ext>
            </a:extLst>
          </p:cNvPr>
          <p:cNvSpPr>
            <a:spLocks noGrp="1"/>
          </p:cNvSpPr>
          <p:nvPr>
            <p:ph type="sldNum" sz="quarter" idx="5"/>
          </p:nvPr>
        </p:nvSpPr>
        <p:spPr/>
        <p:txBody>
          <a:bodyPr/>
          <a:lstStyle/>
          <a:p>
            <a:fld id="{29A895EE-AC86-416D-9DB3-6B1B57B60BDB}" type="slidenum">
              <a:rPr lang="en-US" smtClean="0"/>
              <a:t>25</a:t>
            </a:fld>
            <a:endParaRPr lang="en-US"/>
          </a:p>
        </p:txBody>
      </p:sp>
    </p:spTree>
    <p:extLst>
      <p:ext uri="{BB962C8B-B14F-4D97-AF65-F5344CB8AC3E}">
        <p14:creationId xmlns:p14="http://schemas.microsoft.com/office/powerpoint/2010/main" val="2247616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36F40-CC80-C8D7-3FDD-A1DA454E57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615F76-E3E0-267C-8C46-E80529CA62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C12175-1FD2-4DB0-0205-D54EF8B3FB7D}"/>
              </a:ext>
            </a:extLst>
          </p:cNvPr>
          <p:cNvSpPr>
            <a:spLocks noGrp="1"/>
          </p:cNvSpPr>
          <p:nvPr>
            <p:ph type="body" idx="1"/>
          </p:nvPr>
        </p:nvSpPr>
        <p:spPr/>
        <p:txBody>
          <a:bodyPr/>
          <a:lstStyle/>
          <a:p>
            <a:r>
              <a:rPr lang="fr-FR" dirty="0"/>
              <a:t>En informatique théorique, un </a:t>
            </a:r>
            <a:r>
              <a:rPr lang="fr-FR" b="1" dirty="0"/>
              <a:t>problème NP-complet</a:t>
            </a:r>
            <a:r>
              <a:rPr lang="fr-FR" dirty="0"/>
              <a:t> est un problème dont la solution optimale est très difficile à trouver (le temps de calcul augmente de façon exponentielle avec la taille du problème, càd avec le nombre de modalité de chaque variable)</a:t>
            </a:r>
          </a:p>
          <a:p>
            <a:r>
              <a:rPr lang="fr-FR" dirty="0"/>
              <a:t>Même si une fois qu’on a une solution on peut vérifier rapidement si celle-ci est correcte.</a:t>
            </a:r>
            <a:endParaRPr lang="en-US" dirty="0"/>
          </a:p>
        </p:txBody>
      </p:sp>
      <p:sp>
        <p:nvSpPr>
          <p:cNvPr id="4" name="Slide Number Placeholder 3">
            <a:extLst>
              <a:ext uri="{FF2B5EF4-FFF2-40B4-BE49-F238E27FC236}">
                <a16:creationId xmlns:a16="http://schemas.microsoft.com/office/drawing/2014/main" id="{EBD9200D-1EA7-C565-258C-2551ADC4E3C2}"/>
              </a:ext>
            </a:extLst>
          </p:cNvPr>
          <p:cNvSpPr>
            <a:spLocks noGrp="1"/>
          </p:cNvSpPr>
          <p:nvPr>
            <p:ph type="sldNum" sz="quarter" idx="5"/>
          </p:nvPr>
        </p:nvSpPr>
        <p:spPr/>
        <p:txBody>
          <a:bodyPr/>
          <a:lstStyle/>
          <a:p>
            <a:fld id="{29A895EE-AC86-416D-9DB3-6B1B57B60BDB}" type="slidenum">
              <a:rPr lang="en-US" smtClean="0"/>
              <a:t>4</a:t>
            </a:fld>
            <a:endParaRPr lang="en-US"/>
          </a:p>
        </p:txBody>
      </p:sp>
    </p:spTree>
    <p:extLst>
      <p:ext uri="{BB962C8B-B14F-4D97-AF65-F5344CB8AC3E}">
        <p14:creationId xmlns:p14="http://schemas.microsoft.com/office/powerpoint/2010/main" val="2898980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9A895EE-AC86-416D-9DB3-6B1B57B60BDB}" type="slidenum">
              <a:rPr lang="en-US" smtClean="0"/>
              <a:t>27</a:t>
            </a:fld>
            <a:endParaRPr lang="en-US"/>
          </a:p>
        </p:txBody>
      </p:sp>
    </p:spTree>
    <p:extLst>
      <p:ext uri="{BB962C8B-B14F-4D97-AF65-F5344CB8AC3E}">
        <p14:creationId xmlns:p14="http://schemas.microsoft.com/office/powerpoint/2010/main" val="1722214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AF0D1-50A6-A1DC-01C2-7D062B5F80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E4E838-4B4B-5D87-FF8E-98F89B786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5AB5DF-A578-E8BA-E97C-8771CB88226B}"/>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F950393D-4C38-5CC6-6D8D-D5B74D852C63}"/>
              </a:ext>
            </a:extLst>
          </p:cNvPr>
          <p:cNvSpPr>
            <a:spLocks noGrp="1"/>
          </p:cNvSpPr>
          <p:nvPr>
            <p:ph type="sldNum" sz="quarter" idx="5"/>
          </p:nvPr>
        </p:nvSpPr>
        <p:spPr/>
        <p:txBody>
          <a:bodyPr/>
          <a:lstStyle/>
          <a:p>
            <a:fld id="{29A895EE-AC86-416D-9DB3-6B1B57B60BDB}" type="slidenum">
              <a:rPr lang="en-US" smtClean="0"/>
              <a:t>28</a:t>
            </a:fld>
            <a:endParaRPr lang="en-US"/>
          </a:p>
        </p:txBody>
      </p:sp>
    </p:spTree>
    <p:extLst>
      <p:ext uri="{BB962C8B-B14F-4D97-AF65-F5344CB8AC3E}">
        <p14:creationId xmlns:p14="http://schemas.microsoft.com/office/powerpoint/2010/main" val="1817771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23366-CE5A-82B6-3582-413DA57F7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0BC3E-251B-A135-2DDA-1F191D07AA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BD2932-87E8-84BC-43D4-CA94FE121B15}"/>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36A632B2-9589-489D-F13E-5986E8E98BE1}"/>
              </a:ext>
            </a:extLst>
          </p:cNvPr>
          <p:cNvSpPr>
            <a:spLocks noGrp="1"/>
          </p:cNvSpPr>
          <p:nvPr>
            <p:ph type="sldNum" sz="quarter" idx="5"/>
          </p:nvPr>
        </p:nvSpPr>
        <p:spPr/>
        <p:txBody>
          <a:bodyPr/>
          <a:lstStyle/>
          <a:p>
            <a:fld id="{29A895EE-AC86-416D-9DB3-6B1B57B60BDB}" type="slidenum">
              <a:rPr lang="en-US" smtClean="0"/>
              <a:t>29</a:t>
            </a:fld>
            <a:endParaRPr lang="en-US"/>
          </a:p>
        </p:txBody>
      </p:sp>
    </p:spTree>
    <p:extLst>
      <p:ext uri="{BB962C8B-B14F-4D97-AF65-F5344CB8AC3E}">
        <p14:creationId xmlns:p14="http://schemas.microsoft.com/office/powerpoint/2010/main" val="3856734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9D5C9-2654-E848-8CC9-D0E9C7B226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F31DC4-195F-A5F1-885E-0BAA9718DA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6DB7F9-922A-BCC5-A454-AA21B0C940C9}"/>
              </a:ext>
            </a:extLst>
          </p:cNvPr>
          <p:cNvSpPr>
            <a:spLocks noGrp="1"/>
          </p:cNvSpPr>
          <p:nvPr>
            <p:ph type="body" idx="1"/>
          </p:nvPr>
        </p:nvSpPr>
        <p:spPr/>
        <p:txBody>
          <a:bodyPr/>
          <a:lstStyle/>
          <a:p>
            <a:r>
              <a:rPr lang="fr-FR" dirty="0"/>
              <a:t>En informatique théorique, un </a:t>
            </a:r>
            <a:r>
              <a:rPr lang="fr-FR" b="1" dirty="0"/>
              <a:t>problème NP-complet</a:t>
            </a:r>
            <a:r>
              <a:rPr lang="fr-FR" dirty="0"/>
              <a:t> est un problème dont la solution optimale est très difficile à trouver (le temps de calcul augmente de façon exponentielle avec la taille du problème, càd avec le nombre de modalité de chaque variable)</a:t>
            </a:r>
          </a:p>
          <a:p>
            <a:r>
              <a:rPr lang="fr-FR" dirty="0"/>
              <a:t>Même si une fois qu’on a une solution on peut vérifier rapidement si celle-ci est correcte.</a:t>
            </a:r>
            <a:endParaRPr lang="en-US" dirty="0"/>
          </a:p>
        </p:txBody>
      </p:sp>
      <p:sp>
        <p:nvSpPr>
          <p:cNvPr id="4" name="Slide Number Placeholder 3">
            <a:extLst>
              <a:ext uri="{FF2B5EF4-FFF2-40B4-BE49-F238E27FC236}">
                <a16:creationId xmlns:a16="http://schemas.microsoft.com/office/drawing/2014/main" id="{234B1E43-9176-C067-7787-63267E39690C}"/>
              </a:ext>
            </a:extLst>
          </p:cNvPr>
          <p:cNvSpPr>
            <a:spLocks noGrp="1"/>
          </p:cNvSpPr>
          <p:nvPr>
            <p:ph type="sldNum" sz="quarter" idx="5"/>
          </p:nvPr>
        </p:nvSpPr>
        <p:spPr/>
        <p:txBody>
          <a:bodyPr/>
          <a:lstStyle/>
          <a:p>
            <a:fld id="{29A895EE-AC86-416D-9DB3-6B1B57B60BDB}" type="slidenum">
              <a:rPr lang="en-US" smtClean="0"/>
              <a:t>5</a:t>
            </a:fld>
            <a:endParaRPr lang="en-US"/>
          </a:p>
        </p:txBody>
      </p:sp>
    </p:spTree>
    <p:extLst>
      <p:ext uri="{BB962C8B-B14F-4D97-AF65-F5344CB8AC3E}">
        <p14:creationId xmlns:p14="http://schemas.microsoft.com/office/powerpoint/2010/main" val="1914799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Historiquement: postulat largement diffusé dans la sphère publique: I – rationalité au sens classique</a:t>
            </a:r>
            <a:endParaRPr lang="en-US" dirty="0"/>
          </a:p>
        </p:txBody>
      </p:sp>
      <p:sp>
        <p:nvSpPr>
          <p:cNvPr id="4" name="Slide Number Placeholder 3"/>
          <p:cNvSpPr>
            <a:spLocks noGrp="1"/>
          </p:cNvSpPr>
          <p:nvPr>
            <p:ph type="sldNum" sz="quarter" idx="5"/>
          </p:nvPr>
        </p:nvSpPr>
        <p:spPr/>
        <p:txBody>
          <a:bodyPr/>
          <a:lstStyle/>
          <a:p>
            <a:fld id="{29A895EE-AC86-416D-9DB3-6B1B57B60BDB}" type="slidenum">
              <a:rPr lang="en-US" smtClean="0"/>
              <a:t>6</a:t>
            </a:fld>
            <a:endParaRPr lang="en-US"/>
          </a:p>
        </p:txBody>
      </p:sp>
    </p:spTree>
    <p:extLst>
      <p:ext uri="{BB962C8B-B14F-4D97-AF65-F5344CB8AC3E}">
        <p14:creationId xmlns:p14="http://schemas.microsoft.com/office/powerpoint/2010/main" val="1921229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F6430-545C-FA46-471C-7C4050C544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0EE9B-43B8-E25C-38B7-46B77BCC8E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FFA14F-CB6E-A26A-F0B6-11C03A80E9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Historiquement: postulat largement diffusé dans la sphère publique: II – Marché et libre concurrence</a:t>
            </a:r>
          </a:p>
          <a:p>
            <a:pPr marL="171450" indent="-171450">
              <a:buFont typeface="Arial" panose="020B0604020202020204" pitchFamily="34" charset="0"/>
              <a:buChar char="•"/>
            </a:pPr>
            <a:r>
              <a:rPr lang="fr-FR" dirty="0"/>
              <a:t>Concurrence libre et parfaite -&gt; Pareto </a:t>
            </a:r>
            <a:r>
              <a:rPr lang="fr-FR" dirty="0" err="1"/>
              <a:t>efficiency</a:t>
            </a:r>
            <a:r>
              <a:rPr lang="fr-FR" dirty="0"/>
              <a:t>: situation économique dans laquelle les ressources ne peuvent être redistribuées au profit d'une personne sans en léser une autre -&gt; allocations efficaces</a:t>
            </a:r>
          </a:p>
          <a:p>
            <a:pPr marL="171450" indent="-171450">
              <a:buFont typeface="Arial" panose="020B0604020202020204" pitchFamily="34" charset="0"/>
              <a:buChar char="•"/>
            </a:pPr>
            <a:r>
              <a:rPr lang="fr-FR" dirty="0"/>
              <a:t>Marché des idées: la vérité émergera de la concurrence des idées dans un discours public libre et transparent; les idées et les idéologies seront éliminées en fonction de leur supériorité ou de leur infériorité et de leur acceptation généralisée au sein de la population</a:t>
            </a:r>
            <a:endParaRPr lang="en-US" dirty="0"/>
          </a:p>
        </p:txBody>
      </p:sp>
      <p:sp>
        <p:nvSpPr>
          <p:cNvPr id="4" name="Slide Number Placeholder 3">
            <a:extLst>
              <a:ext uri="{FF2B5EF4-FFF2-40B4-BE49-F238E27FC236}">
                <a16:creationId xmlns:a16="http://schemas.microsoft.com/office/drawing/2014/main" id="{6DE8C108-7BE6-160F-D910-3CD3829A8C12}"/>
              </a:ext>
            </a:extLst>
          </p:cNvPr>
          <p:cNvSpPr>
            <a:spLocks noGrp="1"/>
          </p:cNvSpPr>
          <p:nvPr>
            <p:ph type="sldNum" sz="quarter" idx="5"/>
          </p:nvPr>
        </p:nvSpPr>
        <p:spPr/>
        <p:txBody>
          <a:bodyPr/>
          <a:lstStyle/>
          <a:p>
            <a:fld id="{29A895EE-AC86-416D-9DB3-6B1B57B60BDB}" type="slidenum">
              <a:rPr lang="en-US" smtClean="0"/>
              <a:t>7</a:t>
            </a:fld>
            <a:endParaRPr lang="en-US"/>
          </a:p>
        </p:txBody>
      </p:sp>
    </p:spTree>
    <p:extLst>
      <p:ext uri="{BB962C8B-B14F-4D97-AF65-F5344CB8AC3E}">
        <p14:creationId xmlns:p14="http://schemas.microsoft.com/office/powerpoint/2010/main" val="2556297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r-FR" dirty="0"/>
              <a:t>Dual-process </a:t>
            </a:r>
            <a:r>
              <a:rPr lang="fr-FR" dirty="0" err="1"/>
              <a:t>theory</a:t>
            </a:r>
            <a:r>
              <a:rPr lang="fr-FR" dirty="0"/>
              <a:t>: Spinoza -&gt; William James -&gt; </a:t>
            </a:r>
            <a:r>
              <a:rPr lang="fr-FR" dirty="0" err="1"/>
              <a:t>Wason</a:t>
            </a:r>
            <a:r>
              <a:rPr lang="fr-FR" dirty="0"/>
              <a:t> et Evans -&gt; Petty et </a:t>
            </a:r>
            <a:r>
              <a:rPr lang="fr-FR" dirty="0" err="1"/>
              <a:t>Cacioppo</a:t>
            </a:r>
            <a:r>
              <a:rPr lang="fr-FR" dirty="0"/>
              <a:t> -&gt; Kahneman</a:t>
            </a:r>
          </a:p>
        </p:txBody>
      </p:sp>
      <p:sp>
        <p:nvSpPr>
          <p:cNvPr id="4" name="Slide Number Placeholder 3"/>
          <p:cNvSpPr>
            <a:spLocks noGrp="1"/>
          </p:cNvSpPr>
          <p:nvPr>
            <p:ph type="sldNum" sz="quarter" idx="5"/>
          </p:nvPr>
        </p:nvSpPr>
        <p:spPr/>
        <p:txBody>
          <a:bodyPr/>
          <a:lstStyle/>
          <a:p>
            <a:fld id="{29A895EE-AC86-416D-9DB3-6B1B57B60BDB}" type="slidenum">
              <a:rPr lang="en-US" smtClean="0"/>
              <a:t>9</a:t>
            </a:fld>
            <a:endParaRPr lang="en-US"/>
          </a:p>
        </p:txBody>
      </p:sp>
    </p:spTree>
    <p:extLst>
      <p:ext uri="{BB962C8B-B14F-4D97-AF65-F5344CB8AC3E}">
        <p14:creationId xmlns:p14="http://schemas.microsoft.com/office/powerpoint/2010/main" val="101294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r-FR" dirty="0"/>
              <a:t>Heuristique: le joueur pourrait, virtuellement, exécuter une série d'équations différentielles à partir d'un ensemble de variables pour prédire la trajectoire de la balle sur le terrain. Il peut aussi courir et s'appuyer sur une simple heuristique du regard avec une seule variable : maintenir l'angle du regard constant en ajustant la vitesse de course.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A895EE-AC86-416D-9DB3-6B1B57B60BDB}" type="slidenum">
              <a:rPr lang="en-US" smtClean="0"/>
              <a:t>12</a:t>
            </a:fld>
            <a:endParaRPr lang="en-US"/>
          </a:p>
        </p:txBody>
      </p:sp>
    </p:spTree>
    <p:extLst>
      <p:ext uri="{BB962C8B-B14F-4D97-AF65-F5344CB8AC3E}">
        <p14:creationId xmlns:p14="http://schemas.microsoft.com/office/powerpoint/2010/main" val="2085718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r-FR" dirty="0"/>
              <a:t>« Heuristiques et préjugés », une formule. Bien que les heuristiques soient parfois bonnes/mauvaises, on en a retenu que les êtres humains violent souvent les règles de la logique</a:t>
            </a:r>
          </a:p>
          <a:p>
            <a:pPr marL="171450" indent="-171450">
              <a:buFont typeface="Arial" panose="020B0604020202020204" pitchFamily="34" charset="0"/>
              <a:buChar char="•"/>
            </a:pPr>
            <a:r>
              <a:rPr lang="fr-FR" dirty="0"/>
              <a:t>Rudolf Carnap (1947): « principe de l'évidence totale »: utiliser toutes les preuves disponibles lors de l'estimation d'une probabilité. Vision répandue: il est irrationnel de laisser des observations dans un dossier sans les utiliser.</a:t>
            </a:r>
          </a:p>
          <a:p>
            <a:pPr marL="171450" indent="-171450">
              <a:buFont typeface="Arial" panose="020B0604020202020204" pitchFamily="34" charset="0"/>
              <a:buChar char="•"/>
            </a:pPr>
            <a:r>
              <a:rPr lang="fr-FR" dirty="0"/>
              <a:t>La recherche d'informations coûte temps et argent: il y a donc un point où les coûts de la poursuite de la recherche ne sont plus justifiés. Cela a conduit à des théories d'optimisation sous contraintes où la recherche est interrompue passé un seuil</a:t>
            </a:r>
          </a:p>
          <a:p>
            <a:pPr marL="171450" indent="-171450">
              <a:buFont typeface="Arial" panose="020B0604020202020204" pitchFamily="34" charset="0"/>
              <a:buChar char="•"/>
            </a:pPr>
            <a:r>
              <a:rPr lang="fr-FR" dirty="0"/>
              <a:t>Une plus grande quantité d'informations est toujours considérée comme meilleure, indépendamment de ses coûts. </a:t>
            </a:r>
            <a:endParaRPr lang="en-US" dirty="0"/>
          </a:p>
        </p:txBody>
      </p:sp>
      <p:sp>
        <p:nvSpPr>
          <p:cNvPr id="4" name="Slide Number Placeholder 3"/>
          <p:cNvSpPr>
            <a:spLocks noGrp="1"/>
          </p:cNvSpPr>
          <p:nvPr>
            <p:ph type="sldNum" sz="quarter" idx="5"/>
          </p:nvPr>
        </p:nvSpPr>
        <p:spPr/>
        <p:txBody>
          <a:bodyPr/>
          <a:lstStyle/>
          <a:p>
            <a:fld id="{29A895EE-AC86-416D-9DB3-6B1B57B60BDB}" type="slidenum">
              <a:rPr lang="en-US" smtClean="0"/>
              <a:t>13</a:t>
            </a:fld>
            <a:endParaRPr lang="en-US"/>
          </a:p>
        </p:txBody>
      </p:sp>
    </p:spTree>
    <p:extLst>
      <p:ext uri="{BB962C8B-B14F-4D97-AF65-F5344CB8AC3E}">
        <p14:creationId xmlns:p14="http://schemas.microsoft.com/office/powerpoint/2010/main" val="1110003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a:t>Le joueur pourrait, virtuellement, exécuter une série d'équations différentielles à partir d'un ensemble de variables pour prédire la trajectoire du ballon sur le terrain. Il peut aussi courir et s'appuyer sur une simple heuristique du regard avec une seule variable : maintenir l'angle du regard constant en ajustant la vitesse de course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Le </a:t>
            </a:r>
            <a:r>
              <a:rPr lang="en-US" b="0" dirty="0" err="1"/>
              <a:t>joueur</a:t>
            </a:r>
            <a:r>
              <a:rPr lang="en-US" b="0" dirty="0"/>
              <a:t> se </a:t>
            </a:r>
            <a:r>
              <a:rPr lang="en-US" b="0" dirty="0" err="1"/>
              <a:t>comporte</a:t>
            </a:r>
            <a:r>
              <a:rPr lang="en-US" b="0" dirty="0"/>
              <a:t> COMME SI il </a:t>
            </a:r>
            <a:r>
              <a:rPr lang="en-US" b="0" dirty="0" err="1"/>
              <a:t>avait</a:t>
            </a:r>
            <a:r>
              <a:rPr lang="en-US" b="0" dirty="0"/>
              <a:t> </a:t>
            </a:r>
            <a:r>
              <a:rPr lang="en-US" b="0" dirty="0" err="1"/>
              <a:t>résolu</a:t>
            </a:r>
            <a:r>
              <a:rPr lang="en-US" b="0" dirty="0"/>
              <a:t> les </a:t>
            </a:r>
            <a:r>
              <a:rPr lang="en-US" b="0" dirty="0" err="1"/>
              <a:t>équations</a:t>
            </a:r>
            <a:r>
              <a:rPr lang="en-US" b="0" dirty="0"/>
              <a:t> </a:t>
            </a:r>
            <a:r>
              <a:rPr lang="en-US" b="0" dirty="0" err="1"/>
              <a:t>mais</a:t>
            </a:r>
            <a:r>
              <a:rPr lang="en-US" b="0" dirty="0"/>
              <a:t> il a </a:t>
            </a:r>
            <a:r>
              <a:rPr lang="en-US" b="0" dirty="0" err="1"/>
              <a:t>ignoré</a:t>
            </a:r>
            <a:r>
              <a:rPr lang="en-US" b="0" dirty="0"/>
              <a:t>: </a:t>
            </a:r>
            <a:r>
              <a:rPr lang="en-US" b="0" dirty="0" err="1"/>
              <a:t>vélocité</a:t>
            </a:r>
            <a:r>
              <a:rPr lang="en-US" b="0" dirty="0"/>
              <a:t>, angle, resistance de </a:t>
            </a:r>
            <a:r>
              <a:rPr lang="en-US" b="0" dirty="0" err="1"/>
              <a:t>l’air</a:t>
            </a:r>
            <a:r>
              <a:rPr lang="en-US" b="0" dirty="0"/>
              <a:t>, Vitesse, direction du vent et rotation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29A895EE-AC86-416D-9DB3-6B1B57B60BDB}" type="slidenum">
              <a:rPr lang="en-US" smtClean="0"/>
              <a:t>14</a:t>
            </a:fld>
            <a:endParaRPr lang="en-US"/>
          </a:p>
        </p:txBody>
      </p:sp>
    </p:spTree>
    <p:extLst>
      <p:ext uri="{BB962C8B-B14F-4D97-AF65-F5344CB8AC3E}">
        <p14:creationId xmlns:p14="http://schemas.microsoft.com/office/powerpoint/2010/main" val="3651737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A84E-D690-26D7-ABCA-0B98C8A5AC5A}"/>
              </a:ext>
            </a:extLst>
          </p:cNvPr>
          <p:cNvSpPr>
            <a:spLocks noGrp="1"/>
          </p:cNvSpPr>
          <p:nvPr>
            <p:ph type="ctrTitle"/>
          </p:nvPr>
        </p:nvSpPr>
        <p:spPr>
          <a:xfrm>
            <a:off x="838200" y="1122363"/>
            <a:ext cx="6413500" cy="2387600"/>
          </a:xfrm>
        </p:spPr>
        <p:txBody>
          <a:bodyPr anchor="b"/>
          <a:lstStyle>
            <a:lvl1pPr algn="ctr">
              <a:defRPr sz="6000">
                <a:solidFill>
                  <a:schemeClr val="bg2">
                    <a:lumMod val="25000"/>
                  </a:schemeClr>
                </a:solidFill>
                <a:latin typeface="Verdana" panose="020B0604030504040204" pitchFamily="34" charset="0"/>
                <a:ea typeface="Verdana" panose="020B060403050404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55DE8E2C-F746-E18C-C22E-8F424543D256}"/>
              </a:ext>
            </a:extLst>
          </p:cNvPr>
          <p:cNvSpPr>
            <a:spLocks noGrp="1"/>
          </p:cNvSpPr>
          <p:nvPr>
            <p:ph type="subTitle" idx="1"/>
          </p:nvPr>
        </p:nvSpPr>
        <p:spPr>
          <a:xfrm>
            <a:off x="838200" y="3602038"/>
            <a:ext cx="6413500" cy="1655762"/>
          </a:xfrm>
        </p:spPr>
        <p:txBody>
          <a:bodyPr/>
          <a:lstStyle>
            <a:lvl1pPr marL="0" indent="0" algn="ctr">
              <a:buNone/>
              <a:defRPr sz="240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993CE2-F99E-BFB6-33F3-DAAB78EF1D85}"/>
              </a:ext>
            </a:extLst>
          </p:cNvPr>
          <p:cNvSpPr>
            <a:spLocks noGrp="1"/>
          </p:cNvSpPr>
          <p:nvPr>
            <p:ph type="dt" sz="half" idx="10"/>
          </p:nvPr>
        </p:nvSpPr>
        <p:spPr/>
        <p:txBody>
          <a:bodyPr/>
          <a:lstStyle/>
          <a:p>
            <a:fld id="{24ECC417-2B3D-4539-9FFA-D4C0EFD187D7}" type="datetime1">
              <a:rPr lang="en-US" smtClean="0"/>
              <a:t>7/22/2025</a:t>
            </a:fld>
            <a:endParaRPr lang="en-US"/>
          </a:p>
        </p:txBody>
      </p:sp>
      <p:sp>
        <p:nvSpPr>
          <p:cNvPr id="5" name="Footer Placeholder 4">
            <a:extLst>
              <a:ext uri="{FF2B5EF4-FFF2-40B4-BE49-F238E27FC236}">
                <a16:creationId xmlns:a16="http://schemas.microsoft.com/office/drawing/2014/main" id="{5F094CFD-C8CD-9069-4DD4-B10726080715}"/>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6646A1E6-7479-1ECD-69D1-14A4CDBD61CF}"/>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7" name="Straight Connector 6">
            <a:extLst>
              <a:ext uri="{FF2B5EF4-FFF2-40B4-BE49-F238E27FC236}">
                <a16:creationId xmlns:a16="http://schemas.microsoft.com/office/drawing/2014/main" id="{14168F49-386B-E21B-91FB-99E7DBA7068A}"/>
              </a:ext>
            </a:extLst>
          </p:cNvPr>
          <p:cNvCxnSpPr>
            <a:cxnSpLocks/>
          </p:cNvCxnSpPr>
          <p:nvPr userDrawn="1"/>
        </p:nvCxnSpPr>
        <p:spPr>
          <a:xfrm flipV="1">
            <a:off x="7620000" y="1346200"/>
            <a:ext cx="0" cy="365760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19635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A57B8-E863-FE68-449B-69B1D5F6E14C}"/>
              </a:ext>
            </a:extLst>
          </p:cNvPr>
          <p:cNvSpPr>
            <a:spLocks noGrp="1"/>
          </p:cNvSpPr>
          <p:nvPr>
            <p:ph type="title"/>
          </p:nvPr>
        </p:nvSpPr>
        <p:spPr>
          <a:xfrm>
            <a:off x="585926" y="457200"/>
            <a:ext cx="4186099"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549CA7-6250-1679-B74A-3BA78CC6E11A}"/>
              </a:ext>
            </a:extLst>
          </p:cNvPr>
          <p:cNvSpPr>
            <a:spLocks noGrp="1"/>
          </p:cNvSpPr>
          <p:nvPr>
            <p:ph type="pic" idx="1"/>
          </p:nvPr>
        </p:nvSpPr>
        <p:spPr>
          <a:xfrm>
            <a:off x="5183188" y="987425"/>
            <a:ext cx="6422886" cy="4873625"/>
          </a:xfrm>
        </p:spPr>
        <p:txBody>
          <a:bodyPr/>
          <a:lstStyle>
            <a:lvl1pPr marL="0" indent="0">
              <a:buNone/>
              <a:defRPr sz="3200">
                <a:latin typeface="Verdana" panose="020B0604030504040204" pitchFamily="34" charset="0"/>
                <a:ea typeface="Verdan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CDAA01-16BA-FEFE-8633-B15BFD7288BB}"/>
              </a:ext>
            </a:extLst>
          </p:cNvPr>
          <p:cNvSpPr>
            <a:spLocks noGrp="1"/>
          </p:cNvSpPr>
          <p:nvPr>
            <p:ph type="body" sz="half" idx="2"/>
          </p:nvPr>
        </p:nvSpPr>
        <p:spPr>
          <a:xfrm>
            <a:off x="585926" y="2057400"/>
            <a:ext cx="4186099" cy="3811588"/>
          </a:xfrm>
        </p:spPr>
        <p:txBody>
          <a:bodyPr/>
          <a:lstStyle>
            <a:lvl1pPr marL="0" indent="0">
              <a:buNone/>
              <a:defRPr sz="1600">
                <a:latin typeface="Verdana" panose="020B0604030504040204" pitchFamily="34" charset="0"/>
                <a:ea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42B4D6-BE4F-E5DE-FE3D-1F507A67C5BB}"/>
              </a:ext>
            </a:extLst>
          </p:cNvPr>
          <p:cNvSpPr>
            <a:spLocks noGrp="1"/>
          </p:cNvSpPr>
          <p:nvPr>
            <p:ph type="dt" sz="half" idx="10"/>
          </p:nvPr>
        </p:nvSpPr>
        <p:spPr/>
        <p:txBody>
          <a:bodyPr/>
          <a:lstStyle/>
          <a:p>
            <a:fld id="{29D8E773-6634-44EA-A956-51233667C429}" type="datetime1">
              <a:rPr lang="en-US" smtClean="0"/>
              <a:t>7/22/2025</a:t>
            </a:fld>
            <a:endParaRPr lang="en-US"/>
          </a:p>
        </p:txBody>
      </p:sp>
      <p:sp>
        <p:nvSpPr>
          <p:cNvPr id="6" name="Footer Placeholder 5">
            <a:extLst>
              <a:ext uri="{FF2B5EF4-FFF2-40B4-BE49-F238E27FC236}">
                <a16:creationId xmlns:a16="http://schemas.microsoft.com/office/drawing/2014/main" id="{F8F0A0E9-2418-4525-CF86-F40941DEF837}"/>
              </a:ext>
            </a:extLst>
          </p:cNvPr>
          <p:cNvSpPr>
            <a:spLocks noGrp="1"/>
          </p:cNvSpPr>
          <p:nvPr>
            <p:ph type="ftr" sz="quarter" idx="11"/>
          </p:nvPr>
        </p:nvSpPr>
        <p:spPr/>
        <p:txBody>
          <a:bodyPr/>
          <a:lstStyle/>
          <a:p>
            <a:r>
              <a:rPr lang="en-US"/>
              <a:t>Valentin Guigon - 2025</a:t>
            </a:r>
          </a:p>
        </p:txBody>
      </p:sp>
      <p:sp>
        <p:nvSpPr>
          <p:cNvPr id="7" name="Slide Number Placeholder 6">
            <a:extLst>
              <a:ext uri="{FF2B5EF4-FFF2-40B4-BE49-F238E27FC236}">
                <a16:creationId xmlns:a16="http://schemas.microsoft.com/office/drawing/2014/main" id="{8ED064F1-D825-DC6F-432A-DDEAA7F68931}"/>
              </a:ext>
            </a:extLst>
          </p:cNvPr>
          <p:cNvSpPr>
            <a:spLocks noGrp="1"/>
          </p:cNvSpPr>
          <p:nvPr>
            <p:ph type="sldNum" sz="quarter" idx="12"/>
          </p:nvPr>
        </p:nvSpPr>
        <p:spPr/>
        <p:txBody>
          <a:bodyPr/>
          <a:lstStyle/>
          <a:p>
            <a:fld id="{F95E6910-D586-4B1A-BC87-A1DD68C0FBEB}" type="slidenum">
              <a:rPr lang="en-US" smtClean="0"/>
              <a:t>‹#›</a:t>
            </a:fld>
            <a:endParaRPr lang="en-US"/>
          </a:p>
        </p:txBody>
      </p:sp>
      <p:pic>
        <p:nvPicPr>
          <p:cNvPr id="8" name="Picture 5" descr="Close up of waves on the beach">
            <a:extLst>
              <a:ext uri="{FF2B5EF4-FFF2-40B4-BE49-F238E27FC236}">
                <a16:creationId xmlns:a16="http://schemas.microsoft.com/office/drawing/2014/main" id="{D2A952BE-B3EA-7BC9-9C33-9B317616C64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8775922-769C-D3A7-9AC4-DF4463BCEBDE}"/>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42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A67AB-B1FB-771D-6109-17950AFEFE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211685-7CD1-36DE-CB09-EA9B1AF5F5AA}"/>
              </a:ext>
            </a:extLst>
          </p:cNvPr>
          <p:cNvSpPr>
            <a:spLocks noGrp="1"/>
          </p:cNvSpPr>
          <p:nvPr>
            <p:ph type="body" orient="vert" idx="1"/>
          </p:nvPr>
        </p:nvSpPr>
        <p:spPr/>
        <p:txBody>
          <a:bodyPr vert="eaVert"/>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806DBE-EC52-306C-77DD-CE087878BBDB}"/>
              </a:ext>
            </a:extLst>
          </p:cNvPr>
          <p:cNvSpPr>
            <a:spLocks noGrp="1"/>
          </p:cNvSpPr>
          <p:nvPr>
            <p:ph type="dt" sz="half" idx="10"/>
          </p:nvPr>
        </p:nvSpPr>
        <p:spPr/>
        <p:txBody>
          <a:bodyPr/>
          <a:lstStyle/>
          <a:p>
            <a:fld id="{BAD58962-E96F-4ACB-9890-F6AF5E0F46F2}" type="datetime1">
              <a:rPr lang="en-US" smtClean="0"/>
              <a:t>7/22/2025</a:t>
            </a:fld>
            <a:endParaRPr lang="en-US"/>
          </a:p>
        </p:txBody>
      </p:sp>
      <p:sp>
        <p:nvSpPr>
          <p:cNvPr id="5" name="Footer Placeholder 4">
            <a:extLst>
              <a:ext uri="{FF2B5EF4-FFF2-40B4-BE49-F238E27FC236}">
                <a16:creationId xmlns:a16="http://schemas.microsoft.com/office/drawing/2014/main" id="{D05F4F86-1858-34E0-9149-F60A172C8713}"/>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026ED689-DA9B-253B-4518-EA093AB546D7}"/>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7" name="Straight Connector 6">
            <a:extLst>
              <a:ext uri="{FF2B5EF4-FFF2-40B4-BE49-F238E27FC236}">
                <a16:creationId xmlns:a16="http://schemas.microsoft.com/office/drawing/2014/main" id="{2A0D81ED-8D74-FE17-BCA8-BD3FF81BF83E}"/>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02B943E-2D4D-F80E-03A6-6B3EC2F6B6AB}"/>
              </a:ext>
            </a:extLst>
          </p:cNvPr>
          <p:cNvCxnSpPr>
            <a:cxnSpLocks/>
          </p:cNvCxnSpPr>
          <p:nvPr userDrawn="1"/>
        </p:nvCxnSpPr>
        <p:spPr>
          <a:xfrm>
            <a:off x="160867" y="248469"/>
            <a:ext cx="0" cy="923106"/>
          </a:xfrm>
          <a:prstGeom prst="line">
            <a:avLst/>
          </a:prstGeom>
          <a:ln w="3810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9" name="Picture 5" descr="Close up of waves on the beach">
            <a:extLst>
              <a:ext uri="{FF2B5EF4-FFF2-40B4-BE49-F238E27FC236}">
                <a16:creationId xmlns:a16="http://schemas.microsoft.com/office/drawing/2014/main" id="{F436FCCB-031E-E7B9-F461-EA0E76386EC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668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127122-957A-922D-095E-1842EE49ED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49F389-BE7A-87BB-4173-3082631ED1E0}"/>
              </a:ext>
            </a:extLst>
          </p:cNvPr>
          <p:cNvSpPr>
            <a:spLocks noGrp="1"/>
          </p:cNvSpPr>
          <p:nvPr>
            <p:ph type="body" orient="vert" idx="1"/>
          </p:nvPr>
        </p:nvSpPr>
        <p:spPr>
          <a:xfrm>
            <a:off x="838200" y="365125"/>
            <a:ext cx="7734300" cy="5811838"/>
          </a:xfrm>
        </p:spPr>
        <p:txBody>
          <a:bodyPr vert="eaVert"/>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67CC1F-E25D-C3DD-C95C-DBADA3953624}"/>
              </a:ext>
            </a:extLst>
          </p:cNvPr>
          <p:cNvSpPr>
            <a:spLocks noGrp="1"/>
          </p:cNvSpPr>
          <p:nvPr>
            <p:ph type="dt" sz="half" idx="10"/>
          </p:nvPr>
        </p:nvSpPr>
        <p:spPr/>
        <p:txBody>
          <a:bodyPr/>
          <a:lstStyle/>
          <a:p>
            <a:fld id="{53B0A0E6-2892-460E-AC37-E6EBCED8A488}" type="datetime1">
              <a:rPr lang="en-US" smtClean="0"/>
              <a:t>7/22/2025</a:t>
            </a:fld>
            <a:endParaRPr lang="en-US"/>
          </a:p>
        </p:txBody>
      </p:sp>
      <p:sp>
        <p:nvSpPr>
          <p:cNvPr id="5" name="Footer Placeholder 4">
            <a:extLst>
              <a:ext uri="{FF2B5EF4-FFF2-40B4-BE49-F238E27FC236}">
                <a16:creationId xmlns:a16="http://schemas.microsoft.com/office/drawing/2014/main" id="{1F76CBF3-D1C9-80E5-8D07-B7C5F7335959}"/>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140D9D7D-63DD-6DE7-BF54-45F994522241}"/>
              </a:ext>
            </a:extLst>
          </p:cNvPr>
          <p:cNvSpPr>
            <a:spLocks noGrp="1"/>
          </p:cNvSpPr>
          <p:nvPr>
            <p:ph type="sldNum" sz="quarter" idx="12"/>
          </p:nvPr>
        </p:nvSpPr>
        <p:spPr/>
        <p:txBody>
          <a:bodyPr/>
          <a:lstStyle/>
          <a:p>
            <a:fld id="{F95E6910-D586-4B1A-BC87-A1DD68C0FBEB}" type="slidenum">
              <a:rPr lang="en-US" smtClean="0"/>
              <a:t>‹#›</a:t>
            </a:fld>
            <a:endParaRPr lang="en-US"/>
          </a:p>
        </p:txBody>
      </p:sp>
      <p:pic>
        <p:nvPicPr>
          <p:cNvPr id="7" name="Picture 5" descr="Close up of waves on the beach">
            <a:extLst>
              <a:ext uri="{FF2B5EF4-FFF2-40B4-BE49-F238E27FC236}">
                <a16:creationId xmlns:a16="http://schemas.microsoft.com/office/drawing/2014/main" id="{267FB576-83F0-A88E-0591-B6E3C9EF303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266E4AD-8E42-EDF9-51E4-D30D1A47A50C}"/>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195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A84E-D690-26D7-ABCA-0B98C8A5AC5A}"/>
              </a:ext>
            </a:extLst>
          </p:cNvPr>
          <p:cNvSpPr>
            <a:spLocks noGrp="1"/>
          </p:cNvSpPr>
          <p:nvPr>
            <p:ph type="ctrTitle"/>
          </p:nvPr>
        </p:nvSpPr>
        <p:spPr>
          <a:xfrm>
            <a:off x="838200" y="1346199"/>
            <a:ext cx="6413500" cy="3657600"/>
          </a:xfrm>
        </p:spPr>
        <p:txBody>
          <a:bodyPr anchor="ctr"/>
          <a:lstStyle>
            <a:lvl1pPr algn="ctr">
              <a:defRPr sz="6000">
                <a:solidFill>
                  <a:schemeClr val="bg2">
                    <a:lumMod val="25000"/>
                  </a:schemeClr>
                </a:solidFill>
                <a:latin typeface="Verdana" panose="020B0604030504040204" pitchFamily="34" charset="0"/>
                <a:ea typeface="Verdana" panose="020B0604030504040204" pitchFamily="34"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94993CE2-F99E-BFB6-33F3-DAAB78EF1D85}"/>
              </a:ext>
            </a:extLst>
          </p:cNvPr>
          <p:cNvSpPr>
            <a:spLocks noGrp="1"/>
          </p:cNvSpPr>
          <p:nvPr>
            <p:ph type="dt" sz="half" idx="10"/>
          </p:nvPr>
        </p:nvSpPr>
        <p:spPr/>
        <p:txBody>
          <a:bodyPr/>
          <a:lstStyle/>
          <a:p>
            <a:fld id="{DB87FB25-F4B2-4677-804C-53DF6B3A7142}" type="datetime1">
              <a:rPr lang="en-US" smtClean="0"/>
              <a:t>7/22/2025</a:t>
            </a:fld>
            <a:endParaRPr lang="en-US"/>
          </a:p>
        </p:txBody>
      </p:sp>
      <p:sp>
        <p:nvSpPr>
          <p:cNvPr id="5" name="Footer Placeholder 4">
            <a:extLst>
              <a:ext uri="{FF2B5EF4-FFF2-40B4-BE49-F238E27FC236}">
                <a16:creationId xmlns:a16="http://schemas.microsoft.com/office/drawing/2014/main" id="{5F094CFD-C8CD-9069-4DD4-B10726080715}"/>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6646A1E6-7479-1ECD-69D1-14A4CDBD61CF}"/>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7" name="Straight Connector 6">
            <a:extLst>
              <a:ext uri="{FF2B5EF4-FFF2-40B4-BE49-F238E27FC236}">
                <a16:creationId xmlns:a16="http://schemas.microsoft.com/office/drawing/2014/main" id="{14168F49-386B-E21B-91FB-99E7DBA7068A}"/>
              </a:ext>
            </a:extLst>
          </p:cNvPr>
          <p:cNvCxnSpPr>
            <a:cxnSpLocks/>
          </p:cNvCxnSpPr>
          <p:nvPr userDrawn="1"/>
        </p:nvCxnSpPr>
        <p:spPr>
          <a:xfrm flipV="1">
            <a:off x="7620000" y="1346200"/>
            <a:ext cx="0" cy="365760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69621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07042-D36E-97EB-050F-ECE2E714DFE7}"/>
              </a:ext>
            </a:extLst>
          </p:cNvPr>
          <p:cNvSpPr>
            <a:spLocks noGrp="1"/>
          </p:cNvSpPr>
          <p:nvPr>
            <p:ph type="title"/>
          </p:nvPr>
        </p:nvSpPr>
        <p:spPr>
          <a:xfrm>
            <a:off x="603682" y="10016"/>
            <a:ext cx="8229600" cy="1325563"/>
          </a:xfrm>
        </p:spPr>
        <p:txBody>
          <a:bodyPr/>
          <a:lstStyle>
            <a:lvl1pPr>
              <a:defRPr>
                <a:latin typeface="Verdana" panose="020B0604030504040204" pitchFamily="34" charset="0"/>
                <a:ea typeface="Verdana" panose="020B060403050404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A319773A-98F7-DEB5-6C42-F4012D29074A}"/>
              </a:ext>
            </a:extLst>
          </p:cNvPr>
          <p:cNvSpPr>
            <a:spLocks noGrp="1"/>
          </p:cNvSpPr>
          <p:nvPr>
            <p:ph idx="1"/>
          </p:nvPr>
        </p:nvSpPr>
        <p:spPr/>
        <p:txBody>
          <a:bodyPr/>
          <a:lstStyle>
            <a:lvl1pPr>
              <a:defRPr>
                <a:solidFill>
                  <a:schemeClr val="bg2">
                    <a:lumMod val="25000"/>
                  </a:schemeClr>
                </a:solidFill>
                <a:latin typeface="+mn-lt"/>
                <a:ea typeface="Verdana" panose="020B0604030504040204" pitchFamily="34" charset="0"/>
              </a:defRPr>
            </a:lvl1pPr>
            <a:lvl2pPr>
              <a:defRPr>
                <a:solidFill>
                  <a:schemeClr val="bg2">
                    <a:lumMod val="25000"/>
                  </a:schemeClr>
                </a:solidFill>
                <a:latin typeface="+mn-lt"/>
                <a:ea typeface="Verdana" panose="020B0604030504040204" pitchFamily="34" charset="0"/>
              </a:defRPr>
            </a:lvl2pPr>
            <a:lvl3pPr>
              <a:defRPr>
                <a:solidFill>
                  <a:schemeClr val="bg2">
                    <a:lumMod val="25000"/>
                  </a:schemeClr>
                </a:solidFill>
                <a:latin typeface="+mn-lt"/>
                <a:ea typeface="Verdana" panose="020B0604030504040204" pitchFamily="34" charset="0"/>
              </a:defRPr>
            </a:lvl3pPr>
            <a:lvl4pPr>
              <a:defRPr>
                <a:solidFill>
                  <a:schemeClr val="bg2">
                    <a:lumMod val="25000"/>
                  </a:schemeClr>
                </a:solidFill>
                <a:latin typeface="+mn-lt"/>
                <a:ea typeface="Verdana" panose="020B0604030504040204" pitchFamily="34" charset="0"/>
              </a:defRPr>
            </a:lvl4pPr>
            <a:lvl5pPr>
              <a:defRPr>
                <a:solidFill>
                  <a:schemeClr val="bg2">
                    <a:lumMod val="25000"/>
                  </a:schemeClr>
                </a:solidFill>
                <a:latin typeface="+mn-lt"/>
                <a:ea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5C1B0E4-CAB9-73DC-480D-D507A9458E14}"/>
              </a:ext>
            </a:extLst>
          </p:cNvPr>
          <p:cNvSpPr>
            <a:spLocks noGrp="1"/>
          </p:cNvSpPr>
          <p:nvPr>
            <p:ph type="dt" sz="half" idx="10"/>
          </p:nvPr>
        </p:nvSpPr>
        <p:spPr/>
        <p:txBody>
          <a:bodyPr/>
          <a:lstStyle/>
          <a:p>
            <a:fld id="{C2924BAB-2B86-4363-AA7B-DCC17D2D686A}" type="datetime1">
              <a:rPr lang="en-US" smtClean="0"/>
              <a:t>7/22/2025</a:t>
            </a:fld>
            <a:endParaRPr lang="en-US"/>
          </a:p>
        </p:txBody>
      </p:sp>
      <p:sp>
        <p:nvSpPr>
          <p:cNvPr id="5" name="Footer Placeholder 4">
            <a:extLst>
              <a:ext uri="{FF2B5EF4-FFF2-40B4-BE49-F238E27FC236}">
                <a16:creationId xmlns:a16="http://schemas.microsoft.com/office/drawing/2014/main" id="{4C6AD1BA-962B-F611-16E5-253EA4B0FCF1}"/>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10741930-08EB-1AD2-2A33-3BCD5CE01FB5}"/>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7" name="Straight Connector 6">
            <a:extLst>
              <a:ext uri="{FF2B5EF4-FFF2-40B4-BE49-F238E27FC236}">
                <a16:creationId xmlns:a16="http://schemas.microsoft.com/office/drawing/2014/main" id="{C61DCAE5-784C-EB44-E482-A8BFC28D0757}"/>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09210C5-642D-5464-0807-915809B857A8}"/>
              </a:ext>
            </a:extLst>
          </p:cNvPr>
          <p:cNvCxnSpPr>
            <a:cxnSpLocks/>
          </p:cNvCxnSpPr>
          <p:nvPr userDrawn="1"/>
        </p:nvCxnSpPr>
        <p:spPr>
          <a:xfrm>
            <a:off x="160867" y="248469"/>
            <a:ext cx="0" cy="923106"/>
          </a:xfrm>
          <a:prstGeom prst="line">
            <a:avLst/>
          </a:prstGeom>
          <a:ln w="3810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9" name="Picture 5" descr="Close up of waves on the beach">
            <a:extLst>
              <a:ext uri="{FF2B5EF4-FFF2-40B4-BE49-F238E27FC236}">
                <a16:creationId xmlns:a16="http://schemas.microsoft.com/office/drawing/2014/main" id="{30C53031-7B14-BA49-A759-E65FAF3BA3CC}"/>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8191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DE8E5-C956-B8C3-BEEA-0ADD3A8309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121B8D-742E-B4FB-6796-CD1D91FE4F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latin typeface="Verdana" panose="020B0604030504040204" pitchFamily="34" charset="0"/>
                <a:ea typeface="Verdana" panose="020B060403050404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597AE2-E9F2-A9CA-36A0-3B879CA1420F}"/>
              </a:ext>
            </a:extLst>
          </p:cNvPr>
          <p:cNvSpPr>
            <a:spLocks noGrp="1"/>
          </p:cNvSpPr>
          <p:nvPr>
            <p:ph type="dt" sz="half" idx="10"/>
          </p:nvPr>
        </p:nvSpPr>
        <p:spPr/>
        <p:txBody>
          <a:bodyPr/>
          <a:lstStyle/>
          <a:p>
            <a:fld id="{F3638CCB-3846-4725-8681-5AC9626B92C3}" type="datetime1">
              <a:rPr lang="en-US" smtClean="0"/>
              <a:t>7/22/2025</a:t>
            </a:fld>
            <a:endParaRPr lang="en-US"/>
          </a:p>
        </p:txBody>
      </p:sp>
      <p:sp>
        <p:nvSpPr>
          <p:cNvPr id="5" name="Footer Placeholder 4">
            <a:extLst>
              <a:ext uri="{FF2B5EF4-FFF2-40B4-BE49-F238E27FC236}">
                <a16:creationId xmlns:a16="http://schemas.microsoft.com/office/drawing/2014/main" id="{B608036F-69B6-8C9D-5DB9-C47D1D2A6166}"/>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2B434250-453F-A3E8-2C0D-AF7EBCFB9616}"/>
              </a:ext>
            </a:extLst>
          </p:cNvPr>
          <p:cNvSpPr>
            <a:spLocks noGrp="1"/>
          </p:cNvSpPr>
          <p:nvPr>
            <p:ph type="sldNum" sz="quarter" idx="12"/>
          </p:nvPr>
        </p:nvSpPr>
        <p:spPr/>
        <p:txBody>
          <a:bodyPr/>
          <a:lstStyle/>
          <a:p>
            <a:fld id="{F95E6910-D586-4B1A-BC87-A1DD68C0FBEB}" type="slidenum">
              <a:rPr lang="en-US" smtClean="0"/>
              <a:t>‹#›</a:t>
            </a:fld>
            <a:endParaRPr lang="en-US"/>
          </a:p>
        </p:txBody>
      </p:sp>
      <p:pic>
        <p:nvPicPr>
          <p:cNvPr id="7" name="Picture 5" descr="Close up of waves on the beach">
            <a:extLst>
              <a:ext uri="{FF2B5EF4-FFF2-40B4-BE49-F238E27FC236}">
                <a16:creationId xmlns:a16="http://schemas.microsoft.com/office/drawing/2014/main" id="{56865DB4-858E-6148-F23F-65FBA658AED0}"/>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F57A5C4-3428-A3AF-1A7A-39AA0A4839A9}"/>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5815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8231-C440-8C76-63FA-0DA89614A216}"/>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3569F75E-FC90-C6FB-F32F-D21E22768C36}"/>
              </a:ext>
            </a:extLst>
          </p:cNvPr>
          <p:cNvSpPr>
            <a:spLocks noGrp="1"/>
          </p:cNvSpPr>
          <p:nvPr>
            <p:ph sz="half" idx="1"/>
          </p:nvPr>
        </p:nvSpPr>
        <p:spPr>
          <a:xfrm>
            <a:off x="603682" y="1825625"/>
            <a:ext cx="5416118" cy="4351338"/>
          </a:xfrm>
        </p:spPr>
        <p:txBody>
          <a:bodyPr/>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3B17F9-34CE-F1BB-4E30-D03F858BCA9F}"/>
              </a:ext>
            </a:extLst>
          </p:cNvPr>
          <p:cNvSpPr>
            <a:spLocks noGrp="1"/>
          </p:cNvSpPr>
          <p:nvPr>
            <p:ph sz="half" idx="2"/>
          </p:nvPr>
        </p:nvSpPr>
        <p:spPr>
          <a:xfrm>
            <a:off x="6172200" y="1825625"/>
            <a:ext cx="5416118" cy="4351338"/>
          </a:xfrm>
        </p:spPr>
        <p:txBody>
          <a:bodyPr/>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0AF139-001C-31B9-325A-3005D4DDC767}"/>
              </a:ext>
            </a:extLst>
          </p:cNvPr>
          <p:cNvSpPr>
            <a:spLocks noGrp="1"/>
          </p:cNvSpPr>
          <p:nvPr>
            <p:ph type="dt" sz="half" idx="10"/>
          </p:nvPr>
        </p:nvSpPr>
        <p:spPr/>
        <p:txBody>
          <a:bodyPr/>
          <a:lstStyle/>
          <a:p>
            <a:fld id="{FAD27F33-7E3E-4331-8B58-6B928E70D418}" type="datetime1">
              <a:rPr lang="en-US" smtClean="0"/>
              <a:t>7/22/2025</a:t>
            </a:fld>
            <a:endParaRPr lang="en-US"/>
          </a:p>
        </p:txBody>
      </p:sp>
      <p:sp>
        <p:nvSpPr>
          <p:cNvPr id="6" name="Footer Placeholder 5">
            <a:extLst>
              <a:ext uri="{FF2B5EF4-FFF2-40B4-BE49-F238E27FC236}">
                <a16:creationId xmlns:a16="http://schemas.microsoft.com/office/drawing/2014/main" id="{DD7CAD24-89FC-31D4-E279-481EFB9F8D23}"/>
              </a:ext>
            </a:extLst>
          </p:cNvPr>
          <p:cNvSpPr>
            <a:spLocks noGrp="1"/>
          </p:cNvSpPr>
          <p:nvPr>
            <p:ph type="ftr" sz="quarter" idx="11"/>
          </p:nvPr>
        </p:nvSpPr>
        <p:spPr/>
        <p:txBody>
          <a:bodyPr/>
          <a:lstStyle/>
          <a:p>
            <a:r>
              <a:rPr lang="en-US"/>
              <a:t>Valentin Guigon - 2025</a:t>
            </a:r>
          </a:p>
        </p:txBody>
      </p:sp>
      <p:sp>
        <p:nvSpPr>
          <p:cNvPr id="7" name="Slide Number Placeholder 6">
            <a:extLst>
              <a:ext uri="{FF2B5EF4-FFF2-40B4-BE49-F238E27FC236}">
                <a16:creationId xmlns:a16="http://schemas.microsoft.com/office/drawing/2014/main" id="{229091C9-2D65-299C-B199-A205B8A97F21}"/>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8" name="Straight Connector 7">
            <a:extLst>
              <a:ext uri="{FF2B5EF4-FFF2-40B4-BE49-F238E27FC236}">
                <a16:creationId xmlns:a16="http://schemas.microsoft.com/office/drawing/2014/main" id="{6ACE017E-58A6-13AC-8156-A4AC84F8A803}"/>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F85983C-35FB-6682-A9C1-975D89187889}"/>
              </a:ext>
            </a:extLst>
          </p:cNvPr>
          <p:cNvCxnSpPr>
            <a:cxnSpLocks/>
          </p:cNvCxnSpPr>
          <p:nvPr userDrawn="1"/>
        </p:nvCxnSpPr>
        <p:spPr>
          <a:xfrm>
            <a:off x="160867" y="248469"/>
            <a:ext cx="0" cy="923106"/>
          </a:xfrm>
          <a:prstGeom prst="line">
            <a:avLst/>
          </a:prstGeom>
          <a:ln w="3810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10" name="Picture 5" descr="Close up of waves on the beach">
            <a:extLst>
              <a:ext uri="{FF2B5EF4-FFF2-40B4-BE49-F238E27FC236}">
                <a16:creationId xmlns:a16="http://schemas.microsoft.com/office/drawing/2014/main" id="{79F1560E-F474-F78C-AB3A-93AF6BEEDA7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341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97CBE-8DD5-D5FE-9B2F-BEDB6B0E3907}"/>
              </a:ext>
            </a:extLst>
          </p:cNvPr>
          <p:cNvSpPr>
            <a:spLocks noGrp="1"/>
          </p:cNvSpPr>
          <p:nvPr>
            <p:ph type="title"/>
          </p:nvPr>
        </p:nvSpPr>
        <p:spPr>
          <a:xfrm>
            <a:off x="612560" y="365125"/>
            <a:ext cx="8229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019491-5F30-739B-AF89-482670D0A517}"/>
              </a:ext>
            </a:extLst>
          </p:cNvPr>
          <p:cNvSpPr>
            <a:spLocks noGrp="1"/>
          </p:cNvSpPr>
          <p:nvPr>
            <p:ph type="body" idx="1"/>
          </p:nvPr>
        </p:nvSpPr>
        <p:spPr>
          <a:xfrm>
            <a:off x="612560" y="1681163"/>
            <a:ext cx="5385015" cy="823912"/>
          </a:xfrm>
        </p:spPr>
        <p:txBody>
          <a:bodyPr anchor="b"/>
          <a:lstStyle>
            <a:lvl1pPr marL="0" indent="0">
              <a:buNone/>
              <a:defRPr sz="2400" b="1">
                <a:latin typeface="Verdana" panose="020B0604030504040204" pitchFamily="34" charset="0"/>
                <a:ea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6D790B-D408-4B76-5D80-7628B2B110F9}"/>
              </a:ext>
            </a:extLst>
          </p:cNvPr>
          <p:cNvSpPr>
            <a:spLocks noGrp="1"/>
          </p:cNvSpPr>
          <p:nvPr>
            <p:ph sz="half" idx="2"/>
          </p:nvPr>
        </p:nvSpPr>
        <p:spPr>
          <a:xfrm>
            <a:off x="612560" y="2505075"/>
            <a:ext cx="5385015" cy="3684588"/>
          </a:xfrm>
        </p:spPr>
        <p:txBody>
          <a:bodyPr/>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26A705-50D0-5A3F-A0CB-C13DEB24D8EC}"/>
              </a:ext>
            </a:extLst>
          </p:cNvPr>
          <p:cNvSpPr>
            <a:spLocks noGrp="1"/>
          </p:cNvSpPr>
          <p:nvPr>
            <p:ph type="body" sz="quarter" idx="3"/>
          </p:nvPr>
        </p:nvSpPr>
        <p:spPr>
          <a:xfrm>
            <a:off x="6172200" y="1681163"/>
            <a:ext cx="5407240" cy="823912"/>
          </a:xfrm>
        </p:spPr>
        <p:txBody>
          <a:bodyPr anchor="b"/>
          <a:lstStyle>
            <a:lvl1pPr marL="0" indent="0">
              <a:buNone/>
              <a:defRPr sz="2400" b="1">
                <a:latin typeface="Verdana" panose="020B0604030504040204" pitchFamily="34" charset="0"/>
                <a:ea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53F614-F138-EC3D-091D-892DD7F02B62}"/>
              </a:ext>
            </a:extLst>
          </p:cNvPr>
          <p:cNvSpPr>
            <a:spLocks noGrp="1"/>
          </p:cNvSpPr>
          <p:nvPr>
            <p:ph sz="quarter" idx="4"/>
          </p:nvPr>
        </p:nvSpPr>
        <p:spPr>
          <a:xfrm>
            <a:off x="6172200" y="2505075"/>
            <a:ext cx="5407240" cy="3684588"/>
          </a:xfrm>
        </p:spPr>
        <p:txBody>
          <a:bodyPr/>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57F610-8B73-0D04-A8BF-39A35F23846F}"/>
              </a:ext>
            </a:extLst>
          </p:cNvPr>
          <p:cNvSpPr>
            <a:spLocks noGrp="1"/>
          </p:cNvSpPr>
          <p:nvPr>
            <p:ph type="dt" sz="half" idx="10"/>
          </p:nvPr>
        </p:nvSpPr>
        <p:spPr/>
        <p:txBody>
          <a:bodyPr/>
          <a:lstStyle/>
          <a:p>
            <a:fld id="{80E3BDED-92FD-4166-A79B-3222E97008AE}" type="datetime1">
              <a:rPr lang="en-US" smtClean="0"/>
              <a:t>7/22/2025</a:t>
            </a:fld>
            <a:endParaRPr lang="en-US"/>
          </a:p>
        </p:txBody>
      </p:sp>
      <p:sp>
        <p:nvSpPr>
          <p:cNvPr id="8" name="Footer Placeholder 7">
            <a:extLst>
              <a:ext uri="{FF2B5EF4-FFF2-40B4-BE49-F238E27FC236}">
                <a16:creationId xmlns:a16="http://schemas.microsoft.com/office/drawing/2014/main" id="{DC2695DE-A3BE-A1E1-FEE3-4FB569379688}"/>
              </a:ext>
            </a:extLst>
          </p:cNvPr>
          <p:cNvSpPr>
            <a:spLocks noGrp="1"/>
          </p:cNvSpPr>
          <p:nvPr>
            <p:ph type="ftr" sz="quarter" idx="11"/>
          </p:nvPr>
        </p:nvSpPr>
        <p:spPr/>
        <p:txBody>
          <a:bodyPr/>
          <a:lstStyle/>
          <a:p>
            <a:r>
              <a:rPr lang="en-US"/>
              <a:t>Valentin Guigon - 2025</a:t>
            </a:r>
          </a:p>
        </p:txBody>
      </p:sp>
      <p:sp>
        <p:nvSpPr>
          <p:cNvPr id="9" name="Slide Number Placeholder 8">
            <a:extLst>
              <a:ext uri="{FF2B5EF4-FFF2-40B4-BE49-F238E27FC236}">
                <a16:creationId xmlns:a16="http://schemas.microsoft.com/office/drawing/2014/main" id="{EDDABF22-E64E-6E8A-0128-4C1EDBA6BF01}"/>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10" name="Straight Connector 9">
            <a:extLst>
              <a:ext uri="{FF2B5EF4-FFF2-40B4-BE49-F238E27FC236}">
                <a16:creationId xmlns:a16="http://schemas.microsoft.com/office/drawing/2014/main" id="{64BD3554-33F1-D556-6134-113D88AD0541}"/>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66FA6E-3E45-5FF6-48F3-3BE7155B3E41}"/>
              </a:ext>
            </a:extLst>
          </p:cNvPr>
          <p:cNvCxnSpPr>
            <a:cxnSpLocks/>
          </p:cNvCxnSpPr>
          <p:nvPr userDrawn="1"/>
        </p:nvCxnSpPr>
        <p:spPr>
          <a:xfrm>
            <a:off x="160867" y="248469"/>
            <a:ext cx="0" cy="923106"/>
          </a:xfrm>
          <a:prstGeom prst="line">
            <a:avLst/>
          </a:prstGeom>
          <a:ln w="3810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12" name="Picture 5" descr="Close up of waves on the beach">
            <a:extLst>
              <a:ext uri="{FF2B5EF4-FFF2-40B4-BE49-F238E27FC236}">
                <a16:creationId xmlns:a16="http://schemas.microsoft.com/office/drawing/2014/main" id="{9911C13C-BE97-6CAA-D3D1-3657CBEE0CA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45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E6985-6411-4C68-3283-98DA4F1E5BB0}"/>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F8EE48E-2FE6-C718-F269-C50C52167E92}"/>
              </a:ext>
            </a:extLst>
          </p:cNvPr>
          <p:cNvSpPr>
            <a:spLocks noGrp="1"/>
          </p:cNvSpPr>
          <p:nvPr>
            <p:ph type="dt" sz="half" idx="10"/>
          </p:nvPr>
        </p:nvSpPr>
        <p:spPr/>
        <p:txBody>
          <a:bodyPr/>
          <a:lstStyle/>
          <a:p>
            <a:fld id="{3068E3DB-B55B-4A2C-8B2B-309B38905C6F}" type="datetime1">
              <a:rPr lang="en-US" smtClean="0"/>
              <a:t>7/22/2025</a:t>
            </a:fld>
            <a:endParaRPr lang="en-US"/>
          </a:p>
        </p:txBody>
      </p:sp>
      <p:sp>
        <p:nvSpPr>
          <p:cNvPr id="4" name="Footer Placeholder 3">
            <a:extLst>
              <a:ext uri="{FF2B5EF4-FFF2-40B4-BE49-F238E27FC236}">
                <a16:creationId xmlns:a16="http://schemas.microsoft.com/office/drawing/2014/main" id="{7211F488-7686-A34F-7585-5CBBFDEAD874}"/>
              </a:ext>
            </a:extLst>
          </p:cNvPr>
          <p:cNvSpPr>
            <a:spLocks noGrp="1"/>
          </p:cNvSpPr>
          <p:nvPr>
            <p:ph type="ftr" sz="quarter" idx="11"/>
          </p:nvPr>
        </p:nvSpPr>
        <p:spPr/>
        <p:txBody>
          <a:bodyPr/>
          <a:lstStyle/>
          <a:p>
            <a:r>
              <a:rPr lang="en-US"/>
              <a:t>Valentin Guigon - 2025</a:t>
            </a:r>
          </a:p>
        </p:txBody>
      </p:sp>
      <p:sp>
        <p:nvSpPr>
          <p:cNvPr id="5" name="Slide Number Placeholder 4">
            <a:extLst>
              <a:ext uri="{FF2B5EF4-FFF2-40B4-BE49-F238E27FC236}">
                <a16:creationId xmlns:a16="http://schemas.microsoft.com/office/drawing/2014/main" id="{00905FF0-C196-2F5D-3F23-FF0D3F8777B7}"/>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6" name="Straight Connector 5">
            <a:extLst>
              <a:ext uri="{FF2B5EF4-FFF2-40B4-BE49-F238E27FC236}">
                <a16:creationId xmlns:a16="http://schemas.microsoft.com/office/drawing/2014/main" id="{BF60C683-D2A9-29E9-6180-74B6AFE1496B}"/>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38E1D735-5F52-CFAB-DF8A-8474709868B3}"/>
              </a:ext>
            </a:extLst>
          </p:cNvPr>
          <p:cNvCxnSpPr>
            <a:cxnSpLocks/>
          </p:cNvCxnSpPr>
          <p:nvPr userDrawn="1"/>
        </p:nvCxnSpPr>
        <p:spPr>
          <a:xfrm>
            <a:off x="160867" y="248469"/>
            <a:ext cx="0" cy="923106"/>
          </a:xfrm>
          <a:prstGeom prst="line">
            <a:avLst/>
          </a:prstGeom>
          <a:ln w="3810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8" name="Picture 5" descr="Close up of waves on the beach">
            <a:extLst>
              <a:ext uri="{FF2B5EF4-FFF2-40B4-BE49-F238E27FC236}">
                <a16:creationId xmlns:a16="http://schemas.microsoft.com/office/drawing/2014/main" id="{65155F53-1CEE-A376-D791-C5D5DFBBF49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356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7A9E8A-2922-6EB3-3B99-27D3E17D5788}"/>
              </a:ext>
            </a:extLst>
          </p:cNvPr>
          <p:cNvSpPr>
            <a:spLocks noGrp="1"/>
          </p:cNvSpPr>
          <p:nvPr>
            <p:ph type="dt" sz="half" idx="10"/>
          </p:nvPr>
        </p:nvSpPr>
        <p:spPr/>
        <p:txBody>
          <a:bodyPr/>
          <a:lstStyle/>
          <a:p>
            <a:fld id="{1E871A25-7D2A-453D-95B9-BDFFDFD18A27}" type="datetime1">
              <a:rPr lang="en-US" smtClean="0"/>
              <a:t>7/22/2025</a:t>
            </a:fld>
            <a:endParaRPr lang="en-US"/>
          </a:p>
        </p:txBody>
      </p:sp>
      <p:sp>
        <p:nvSpPr>
          <p:cNvPr id="3" name="Footer Placeholder 2">
            <a:extLst>
              <a:ext uri="{FF2B5EF4-FFF2-40B4-BE49-F238E27FC236}">
                <a16:creationId xmlns:a16="http://schemas.microsoft.com/office/drawing/2014/main" id="{09EFF50C-8135-BB4D-8EC2-C2DE5AE7DE32}"/>
              </a:ext>
            </a:extLst>
          </p:cNvPr>
          <p:cNvSpPr>
            <a:spLocks noGrp="1"/>
          </p:cNvSpPr>
          <p:nvPr>
            <p:ph type="ftr" sz="quarter" idx="11"/>
          </p:nvPr>
        </p:nvSpPr>
        <p:spPr/>
        <p:txBody>
          <a:bodyPr/>
          <a:lstStyle/>
          <a:p>
            <a:r>
              <a:rPr lang="en-US"/>
              <a:t>Valentin Guigon - 2025</a:t>
            </a:r>
          </a:p>
        </p:txBody>
      </p:sp>
      <p:sp>
        <p:nvSpPr>
          <p:cNvPr id="4" name="Slide Number Placeholder 3">
            <a:extLst>
              <a:ext uri="{FF2B5EF4-FFF2-40B4-BE49-F238E27FC236}">
                <a16:creationId xmlns:a16="http://schemas.microsoft.com/office/drawing/2014/main" id="{9AA14D92-0967-B474-278F-0108B5852149}"/>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5" name="Straight Connector 4">
            <a:extLst>
              <a:ext uri="{FF2B5EF4-FFF2-40B4-BE49-F238E27FC236}">
                <a16:creationId xmlns:a16="http://schemas.microsoft.com/office/drawing/2014/main" id="{479D1C3C-5CAF-C8C5-E19E-69AEE570E487}"/>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pic>
        <p:nvPicPr>
          <p:cNvPr id="6" name="Picture 5" descr="Close up of waves on the beach">
            <a:extLst>
              <a:ext uri="{FF2B5EF4-FFF2-40B4-BE49-F238E27FC236}">
                <a16:creationId xmlns:a16="http://schemas.microsoft.com/office/drawing/2014/main" id="{68BD6405-12E7-7364-FA06-68A410D070C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056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0D022-E361-4A19-EA1A-FFEBF6829498}"/>
              </a:ext>
            </a:extLst>
          </p:cNvPr>
          <p:cNvSpPr>
            <a:spLocks noGrp="1"/>
          </p:cNvSpPr>
          <p:nvPr>
            <p:ph type="title"/>
          </p:nvPr>
        </p:nvSpPr>
        <p:spPr>
          <a:xfrm>
            <a:off x="594804" y="457200"/>
            <a:ext cx="4177221"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6750D598-B359-C908-AEE3-1DE1B8988B29}"/>
              </a:ext>
            </a:extLst>
          </p:cNvPr>
          <p:cNvSpPr>
            <a:spLocks noGrp="1"/>
          </p:cNvSpPr>
          <p:nvPr>
            <p:ph idx="1"/>
          </p:nvPr>
        </p:nvSpPr>
        <p:spPr>
          <a:xfrm>
            <a:off x="5183188" y="987425"/>
            <a:ext cx="6414008" cy="4873625"/>
          </a:xfrm>
        </p:spPr>
        <p:txBody>
          <a:bodyPr/>
          <a:lstStyle>
            <a:lvl1pPr>
              <a:defRPr sz="3200">
                <a:latin typeface="+mn-lt"/>
                <a:ea typeface="Verdana" panose="020B0604030504040204" pitchFamily="34" charset="0"/>
              </a:defRPr>
            </a:lvl1pPr>
            <a:lvl2pPr>
              <a:defRPr sz="2800">
                <a:latin typeface="+mn-lt"/>
                <a:ea typeface="Verdana" panose="020B0604030504040204" pitchFamily="34" charset="0"/>
              </a:defRPr>
            </a:lvl2pPr>
            <a:lvl3pPr>
              <a:defRPr sz="2400">
                <a:latin typeface="+mn-lt"/>
                <a:ea typeface="Verdana" panose="020B0604030504040204" pitchFamily="34" charset="0"/>
              </a:defRPr>
            </a:lvl3pPr>
            <a:lvl4pPr>
              <a:defRPr sz="2000">
                <a:latin typeface="+mn-lt"/>
                <a:ea typeface="Verdana" panose="020B0604030504040204" pitchFamily="34" charset="0"/>
              </a:defRPr>
            </a:lvl4pPr>
            <a:lvl5pPr>
              <a:defRPr sz="2000">
                <a:latin typeface="+mn-lt"/>
                <a:ea typeface="Verdana" panose="020B060403050404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82D224-8535-FBBE-D80D-31BDA085D424}"/>
              </a:ext>
            </a:extLst>
          </p:cNvPr>
          <p:cNvSpPr>
            <a:spLocks noGrp="1"/>
          </p:cNvSpPr>
          <p:nvPr>
            <p:ph type="body" sz="half" idx="2"/>
          </p:nvPr>
        </p:nvSpPr>
        <p:spPr>
          <a:xfrm>
            <a:off x="594804" y="2057400"/>
            <a:ext cx="4177221" cy="3811588"/>
          </a:xfrm>
        </p:spPr>
        <p:txBody>
          <a:bodyPr/>
          <a:lstStyle>
            <a:lvl1pPr marL="0" indent="0">
              <a:buNone/>
              <a:defRPr sz="1600">
                <a:latin typeface="Verdana" panose="020B0604030504040204" pitchFamily="34" charset="0"/>
                <a:ea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49045A-6AE1-94FC-6E0D-20D8E5CC003F}"/>
              </a:ext>
            </a:extLst>
          </p:cNvPr>
          <p:cNvSpPr>
            <a:spLocks noGrp="1"/>
          </p:cNvSpPr>
          <p:nvPr>
            <p:ph type="dt" sz="half" idx="10"/>
          </p:nvPr>
        </p:nvSpPr>
        <p:spPr/>
        <p:txBody>
          <a:bodyPr/>
          <a:lstStyle/>
          <a:p>
            <a:fld id="{1F35C72A-92D4-474C-9362-BB94B5636345}" type="datetime1">
              <a:rPr lang="en-US" smtClean="0"/>
              <a:t>7/22/2025</a:t>
            </a:fld>
            <a:endParaRPr lang="en-US"/>
          </a:p>
        </p:txBody>
      </p:sp>
      <p:sp>
        <p:nvSpPr>
          <p:cNvPr id="6" name="Footer Placeholder 5">
            <a:extLst>
              <a:ext uri="{FF2B5EF4-FFF2-40B4-BE49-F238E27FC236}">
                <a16:creationId xmlns:a16="http://schemas.microsoft.com/office/drawing/2014/main" id="{63356CF6-8CC0-BB97-ADF1-378934468225}"/>
              </a:ext>
            </a:extLst>
          </p:cNvPr>
          <p:cNvSpPr>
            <a:spLocks noGrp="1"/>
          </p:cNvSpPr>
          <p:nvPr>
            <p:ph type="ftr" sz="quarter" idx="11"/>
          </p:nvPr>
        </p:nvSpPr>
        <p:spPr/>
        <p:txBody>
          <a:bodyPr/>
          <a:lstStyle/>
          <a:p>
            <a:r>
              <a:rPr lang="en-US"/>
              <a:t>Valentin Guigon - 2025</a:t>
            </a:r>
          </a:p>
        </p:txBody>
      </p:sp>
      <p:sp>
        <p:nvSpPr>
          <p:cNvPr id="7" name="Slide Number Placeholder 6">
            <a:extLst>
              <a:ext uri="{FF2B5EF4-FFF2-40B4-BE49-F238E27FC236}">
                <a16:creationId xmlns:a16="http://schemas.microsoft.com/office/drawing/2014/main" id="{D8E38F94-50DA-B1D2-C362-73C80C7966DA}"/>
              </a:ext>
            </a:extLst>
          </p:cNvPr>
          <p:cNvSpPr>
            <a:spLocks noGrp="1"/>
          </p:cNvSpPr>
          <p:nvPr>
            <p:ph type="sldNum" sz="quarter" idx="12"/>
          </p:nvPr>
        </p:nvSpPr>
        <p:spPr/>
        <p:txBody>
          <a:bodyPr/>
          <a:lstStyle/>
          <a:p>
            <a:fld id="{F95E6910-D586-4B1A-BC87-A1DD68C0FBEB}" type="slidenum">
              <a:rPr lang="en-US" smtClean="0"/>
              <a:t>‹#›</a:t>
            </a:fld>
            <a:endParaRPr lang="en-US"/>
          </a:p>
        </p:txBody>
      </p:sp>
      <p:pic>
        <p:nvPicPr>
          <p:cNvPr id="10" name="Picture 5" descr="Close up of waves on the beach">
            <a:extLst>
              <a:ext uri="{FF2B5EF4-FFF2-40B4-BE49-F238E27FC236}">
                <a16:creationId xmlns:a16="http://schemas.microsoft.com/office/drawing/2014/main" id="{EF8F3E38-15DC-4F60-3685-8E5F11525C3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891339F-C04E-15A0-9013-452B1F73418D}"/>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901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E625B3-0278-4F89-A2CD-74D4FA20EC38}"/>
              </a:ext>
            </a:extLst>
          </p:cNvPr>
          <p:cNvSpPr>
            <a:spLocks noGrp="1"/>
          </p:cNvSpPr>
          <p:nvPr>
            <p:ph type="title"/>
          </p:nvPr>
        </p:nvSpPr>
        <p:spPr>
          <a:xfrm>
            <a:off x="603682" y="1139"/>
            <a:ext cx="8229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A8890-ED9D-0CD9-5CEB-5819F332E97F}"/>
              </a:ext>
            </a:extLst>
          </p:cNvPr>
          <p:cNvSpPr>
            <a:spLocks noGrp="1"/>
          </p:cNvSpPr>
          <p:nvPr>
            <p:ph type="body" idx="1"/>
          </p:nvPr>
        </p:nvSpPr>
        <p:spPr>
          <a:xfrm>
            <a:off x="603682" y="1825625"/>
            <a:ext cx="1075011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B6EE90A-FFD8-7FD8-9046-AF7387BC3B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1EAF817-E7D4-4952-954E-B50EECBE96C8}" type="datetime1">
              <a:rPr lang="en-US" smtClean="0"/>
              <a:t>7/22/2025</a:t>
            </a:fld>
            <a:endParaRPr lang="en-US"/>
          </a:p>
        </p:txBody>
      </p:sp>
      <p:sp>
        <p:nvSpPr>
          <p:cNvPr id="5" name="Footer Placeholder 4">
            <a:extLst>
              <a:ext uri="{FF2B5EF4-FFF2-40B4-BE49-F238E27FC236}">
                <a16:creationId xmlns:a16="http://schemas.microsoft.com/office/drawing/2014/main" id="{61DA4D20-CC4F-9B33-0C61-9B04CC66ADE7}"/>
              </a:ext>
            </a:extLst>
          </p:cNvPr>
          <p:cNvSpPr>
            <a:spLocks noGrp="1"/>
          </p:cNvSpPr>
          <p:nvPr>
            <p:ph type="ftr" sz="quarter" idx="3"/>
          </p:nvPr>
        </p:nvSpPr>
        <p:spPr>
          <a:xfrm>
            <a:off x="9982200" y="136525"/>
            <a:ext cx="1725967" cy="365125"/>
          </a:xfrm>
          <a:prstGeom prst="rect">
            <a:avLst/>
          </a:prstGeom>
        </p:spPr>
        <p:txBody>
          <a:bodyPr vert="horz" lIns="91440" tIns="45720" rIns="91440" bIns="45720" rtlCol="0" anchor="ctr"/>
          <a:lstStyle>
            <a:lvl1pPr algn="ctr">
              <a:defRPr sz="1200">
                <a:solidFill>
                  <a:schemeClr val="bg2">
                    <a:lumMod val="90000"/>
                  </a:schemeClr>
                </a:solidFill>
              </a:defRPr>
            </a:lvl1pPr>
          </a:lstStyle>
          <a:p>
            <a:r>
              <a:rPr lang="en-US"/>
              <a:t>Valentin Guigon - 2025</a:t>
            </a:r>
            <a:endParaRPr lang="en-US" dirty="0"/>
          </a:p>
        </p:txBody>
      </p:sp>
      <p:sp>
        <p:nvSpPr>
          <p:cNvPr id="6" name="Slide Number Placeholder 5">
            <a:extLst>
              <a:ext uri="{FF2B5EF4-FFF2-40B4-BE49-F238E27FC236}">
                <a16:creationId xmlns:a16="http://schemas.microsoft.com/office/drawing/2014/main" id="{47D7C6B2-0985-5D59-B9DB-B12FB8FEC0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95E6910-D586-4B1A-BC87-A1DD68C0FBEB}" type="slidenum">
              <a:rPr lang="en-US" smtClean="0"/>
              <a:t>‹#›</a:t>
            </a:fld>
            <a:endParaRPr lang="en-US"/>
          </a:p>
        </p:txBody>
      </p:sp>
    </p:spTree>
    <p:extLst>
      <p:ext uri="{BB962C8B-B14F-4D97-AF65-F5344CB8AC3E}">
        <p14:creationId xmlns:p14="http://schemas.microsoft.com/office/powerpoint/2010/main" val="1961611859"/>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dt="0"/>
  <p:txStyles>
    <p:titleStyle>
      <a:lvl1pPr algn="l" defTabSz="914400" rtl="0" eaLnBrk="1" latinLnBrk="0" hangingPunct="1">
        <a:lnSpc>
          <a:spcPct val="90000"/>
        </a:lnSpc>
        <a:spcBef>
          <a:spcPct val="0"/>
        </a:spcBef>
        <a:buNone/>
        <a:defRPr sz="3600" kern="1200">
          <a:solidFill>
            <a:schemeClr val="tx1"/>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9.gif"/><Relationship Id="rId5" Type="http://schemas.openxmlformats.org/officeDocument/2006/relationships/image" Target="../media/image15.pn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slideplayer.com/slide/4626252/" TargetMode="External"/><Relationship Id="rId4" Type="http://schemas.openxmlformats.org/officeDocument/2006/relationships/image" Target="../media/image22.tmp"/></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hyperlink" Target="https://slideplayer.com/slide/4626252/"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slideplayer.com/slide/462625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9.tmp"/><Relationship Id="rId5" Type="http://schemas.openxmlformats.org/officeDocument/2006/relationships/hyperlink" Target="https://slideplayer.com/slide/4626252/" TargetMode="Externa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38.jpg"/><Relationship Id="rId13" Type="http://schemas.openxmlformats.org/officeDocument/2006/relationships/image" Target="../media/image43.jpg"/><Relationship Id="rId3" Type="http://schemas.openxmlformats.org/officeDocument/2006/relationships/image" Target="../media/image33.tmp"/><Relationship Id="rId7" Type="http://schemas.openxmlformats.org/officeDocument/2006/relationships/image" Target="../media/image37.tmp"/><Relationship Id="rId12" Type="http://schemas.openxmlformats.org/officeDocument/2006/relationships/image" Target="../media/image42.jp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6.jpg"/><Relationship Id="rId11" Type="http://schemas.openxmlformats.org/officeDocument/2006/relationships/image" Target="../media/image41.png"/><Relationship Id="rId5" Type="http://schemas.openxmlformats.org/officeDocument/2006/relationships/image" Target="../media/image35.jpg"/><Relationship Id="rId10" Type="http://schemas.openxmlformats.org/officeDocument/2006/relationships/image" Target="../media/image40.jpeg"/><Relationship Id="rId4" Type="http://schemas.openxmlformats.org/officeDocument/2006/relationships/image" Target="../media/image34.png"/><Relationship Id="rId9" Type="http://schemas.openxmlformats.org/officeDocument/2006/relationships/image" Target="../media/image39.jpg"/><Relationship Id="rId14" Type="http://schemas.openxmlformats.org/officeDocument/2006/relationships/image" Target="../media/image44.jpg"/></Relationships>
</file>

<file path=ppt/slides/_rels/slide24.xml.rels><?xml version="1.0" encoding="UTF-8" standalone="yes"?>
<Relationships xmlns="http://schemas.openxmlformats.org/package/2006/relationships"><Relationship Id="rId2" Type="http://schemas.openxmlformats.org/officeDocument/2006/relationships/hyperlink" Target="https://slideplayer.com/slide/4626252/"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slideplayer.com/slide/4626252/"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png"/><Relationship Id="rId7" Type="http://schemas.openxmlformats.org/officeDocument/2006/relationships/image" Target="../media/image7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8.tmp"/><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tmp"/><Relationship Id="rId5" Type="http://schemas.openxmlformats.org/officeDocument/2006/relationships/image" Target="../media/image400.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62457-CAEC-8F04-90CC-601D72FE1F02}"/>
              </a:ext>
            </a:extLst>
          </p:cNvPr>
          <p:cNvSpPr>
            <a:spLocks noGrp="1"/>
          </p:cNvSpPr>
          <p:nvPr>
            <p:ph type="ctrTitle"/>
          </p:nvPr>
        </p:nvSpPr>
        <p:spPr/>
        <p:txBody>
          <a:bodyPr>
            <a:normAutofit fontScale="90000"/>
          </a:bodyPr>
          <a:lstStyle/>
          <a:p>
            <a:r>
              <a:rPr lang="fr-FR" dirty="0"/>
              <a:t>Informations</a:t>
            </a:r>
            <a:br>
              <a:rPr lang="fr-FR" dirty="0"/>
            </a:br>
            <a:r>
              <a:rPr lang="fr-FR" dirty="0"/>
              <a:t>Croyances</a:t>
            </a:r>
            <a:br>
              <a:rPr lang="fr-FR" dirty="0"/>
            </a:br>
            <a:r>
              <a:rPr lang="fr-FR" dirty="0"/>
              <a:t>Prédictions</a:t>
            </a:r>
            <a:endParaRPr lang="en-US" dirty="0"/>
          </a:p>
        </p:txBody>
      </p:sp>
      <p:sp>
        <p:nvSpPr>
          <p:cNvPr id="3" name="Subtitle 2">
            <a:extLst>
              <a:ext uri="{FF2B5EF4-FFF2-40B4-BE49-F238E27FC236}">
                <a16:creationId xmlns:a16="http://schemas.microsoft.com/office/drawing/2014/main" id="{73645D94-4E49-C539-F9DE-3EB0DCA5E488}"/>
              </a:ext>
            </a:extLst>
          </p:cNvPr>
          <p:cNvSpPr>
            <a:spLocks noGrp="1"/>
          </p:cNvSpPr>
          <p:nvPr>
            <p:ph type="subTitle" idx="1"/>
          </p:nvPr>
        </p:nvSpPr>
        <p:spPr/>
        <p:txBody>
          <a:bodyPr/>
          <a:lstStyle/>
          <a:p>
            <a:r>
              <a:rPr lang="fr-FR" dirty="0"/>
              <a:t>Ecole d’été </a:t>
            </a:r>
            <a:r>
              <a:rPr lang="fr-FR" i="1" dirty="0"/>
              <a:t>Ecole douteuse </a:t>
            </a:r>
            <a:r>
              <a:rPr lang="fr-FR" dirty="0"/>
              <a:t>– 14-18 Juillet 2025</a:t>
            </a:r>
          </a:p>
          <a:p>
            <a:r>
              <a:rPr lang="fr-FR" dirty="0"/>
              <a:t>-</a:t>
            </a:r>
          </a:p>
          <a:p>
            <a:r>
              <a:rPr lang="fr-FR" dirty="0"/>
              <a:t>Valentin Guigon</a:t>
            </a:r>
            <a:endParaRPr lang="en-US" dirty="0"/>
          </a:p>
        </p:txBody>
      </p:sp>
      <p:sp>
        <p:nvSpPr>
          <p:cNvPr id="4" name="Slide Number Placeholder 3">
            <a:extLst>
              <a:ext uri="{FF2B5EF4-FFF2-40B4-BE49-F238E27FC236}">
                <a16:creationId xmlns:a16="http://schemas.microsoft.com/office/drawing/2014/main" id="{C307D355-BBB6-0372-13EC-DF625F584F9B}"/>
              </a:ext>
            </a:extLst>
          </p:cNvPr>
          <p:cNvSpPr>
            <a:spLocks noGrp="1"/>
          </p:cNvSpPr>
          <p:nvPr>
            <p:ph type="sldNum" sz="quarter" idx="12"/>
          </p:nvPr>
        </p:nvSpPr>
        <p:spPr/>
        <p:txBody>
          <a:bodyPr/>
          <a:lstStyle/>
          <a:p>
            <a:fld id="{F95E6910-D586-4B1A-BC87-A1DD68C0FBEB}" type="slidenum">
              <a:rPr lang="en-US" smtClean="0"/>
              <a:t>1</a:t>
            </a:fld>
            <a:endParaRPr lang="en-US"/>
          </a:p>
        </p:txBody>
      </p:sp>
      <p:pic>
        <p:nvPicPr>
          <p:cNvPr id="5" name="Picture 2">
            <a:extLst>
              <a:ext uri="{FF2B5EF4-FFF2-40B4-BE49-F238E27FC236}">
                <a16:creationId xmlns:a16="http://schemas.microsoft.com/office/drawing/2014/main" id="{8B37F809-1214-3696-AAF0-0A307571C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8798" y="2579921"/>
            <a:ext cx="1495001" cy="13374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ome">
            <a:extLst>
              <a:ext uri="{FF2B5EF4-FFF2-40B4-BE49-F238E27FC236}">
                <a16:creationId xmlns:a16="http://schemas.microsoft.com/office/drawing/2014/main" id="{F1ADB811-4FDB-A795-F303-695B6C250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2864" y="1839676"/>
            <a:ext cx="2702559" cy="64583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B219B792-D2A1-A5AB-8090-E26400797A5A}"/>
              </a:ext>
            </a:extLst>
          </p:cNvPr>
          <p:cNvGrpSpPr>
            <a:grpSpLocks noChangeAspect="1"/>
          </p:cNvGrpSpPr>
          <p:nvPr/>
        </p:nvGrpSpPr>
        <p:grpSpPr>
          <a:xfrm>
            <a:off x="10191509" y="4185802"/>
            <a:ext cx="1885949" cy="470254"/>
            <a:chOff x="9994138" y="4921109"/>
            <a:chExt cx="3136116" cy="781978"/>
          </a:xfrm>
        </p:grpSpPr>
        <p:sp>
          <p:nvSpPr>
            <p:cNvPr id="10" name="Rectangle 9">
              <a:extLst>
                <a:ext uri="{FF2B5EF4-FFF2-40B4-BE49-F238E27FC236}">
                  <a16:creationId xmlns:a16="http://schemas.microsoft.com/office/drawing/2014/main" id="{5D93D9C1-CC19-76F5-D9E4-4EA46AFFF9E5}"/>
                </a:ext>
              </a:extLst>
            </p:cNvPr>
            <p:cNvSpPr/>
            <p:nvPr/>
          </p:nvSpPr>
          <p:spPr>
            <a:xfrm>
              <a:off x="9994138" y="4921109"/>
              <a:ext cx="3136116" cy="78197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10" descr="College of Behavorial &amp; Social Sciences">
              <a:extLst>
                <a:ext uri="{FF2B5EF4-FFF2-40B4-BE49-F238E27FC236}">
                  <a16:creationId xmlns:a16="http://schemas.microsoft.com/office/drawing/2014/main" id="{DCF4A9A0-1A44-C460-A9D5-555D3F44B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0533" y="5005934"/>
              <a:ext cx="3000126" cy="612331"/>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descr="A logo with a black background&#10;&#10;AI-generated content may be incorrect.">
            <a:extLst>
              <a:ext uri="{FF2B5EF4-FFF2-40B4-BE49-F238E27FC236}">
                <a16:creationId xmlns:a16="http://schemas.microsoft.com/office/drawing/2014/main" id="{FE5FEBE4-A7F6-C17B-5083-8622045CB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3057" y="2854977"/>
            <a:ext cx="967451" cy="967451"/>
          </a:xfrm>
          <a:prstGeom prst="rect">
            <a:avLst/>
          </a:prstGeom>
        </p:spPr>
      </p:pic>
    </p:spTree>
    <p:extLst>
      <p:ext uri="{BB962C8B-B14F-4D97-AF65-F5344CB8AC3E}">
        <p14:creationId xmlns:p14="http://schemas.microsoft.com/office/powerpoint/2010/main" val="1339700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39E346-EFF5-0AFC-6649-E52EAC91C1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811381-1F33-CF6A-B5FA-B7E3B3374FCF}"/>
              </a:ext>
            </a:extLst>
          </p:cNvPr>
          <p:cNvSpPr>
            <a:spLocks noGrp="1"/>
          </p:cNvSpPr>
          <p:nvPr>
            <p:ph type="title"/>
          </p:nvPr>
        </p:nvSpPr>
        <p:spPr/>
        <p:txBody>
          <a:bodyPr>
            <a:normAutofit/>
          </a:bodyPr>
          <a:lstStyle/>
          <a:p>
            <a:r>
              <a:rPr lang="fr-FR" dirty="0"/>
              <a:t>Système 1 et Système 2</a:t>
            </a:r>
            <a:br>
              <a:rPr lang="fr-FR" dirty="0"/>
            </a:br>
            <a:r>
              <a:rPr lang="fr-FR" dirty="0"/>
              <a:t>- </a:t>
            </a:r>
            <a:r>
              <a:rPr lang="fr-FR" dirty="0" err="1"/>
              <a:t>framework</a:t>
            </a:r>
            <a:r>
              <a:rPr lang="fr-FR" dirty="0"/>
              <a:t> utile mais</a:t>
            </a:r>
            <a:endParaRPr lang="en-US" dirty="0"/>
          </a:p>
        </p:txBody>
      </p:sp>
      <p:sp>
        <p:nvSpPr>
          <p:cNvPr id="4" name="Slide Number Placeholder 3">
            <a:extLst>
              <a:ext uri="{FF2B5EF4-FFF2-40B4-BE49-F238E27FC236}">
                <a16:creationId xmlns:a16="http://schemas.microsoft.com/office/drawing/2014/main" id="{F0B8E81A-CA3F-3969-86B0-1D60E8CF2569}"/>
              </a:ext>
            </a:extLst>
          </p:cNvPr>
          <p:cNvSpPr>
            <a:spLocks noGrp="1"/>
          </p:cNvSpPr>
          <p:nvPr>
            <p:ph type="sldNum" sz="quarter" idx="12"/>
          </p:nvPr>
        </p:nvSpPr>
        <p:spPr/>
        <p:txBody>
          <a:bodyPr/>
          <a:lstStyle/>
          <a:p>
            <a:fld id="{F95E6910-D586-4B1A-BC87-A1DD68C0FBEB}" type="slidenum">
              <a:rPr lang="en-US" smtClean="0"/>
              <a:t>10</a:t>
            </a:fld>
            <a:endParaRPr lang="en-US"/>
          </a:p>
        </p:txBody>
      </p:sp>
      <p:graphicFrame>
        <p:nvGraphicFramePr>
          <p:cNvPr id="3" name="Table 2">
            <a:extLst>
              <a:ext uri="{FF2B5EF4-FFF2-40B4-BE49-F238E27FC236}">
                <a16:creationId xmlns:a16="http://schemas.microsoft.com/office/drawing/2014/main" id="{D26D8A30-7776-B88E-1727-30C8A80F2978}"/>
              </a:ext>
            </a:extLst>
          </p:cNvPr>
          <p:cNvGraphicFramePr>
            <a:graphicFrameLocks noGrp="1"/>
          </p:cNvGraphicFramePr>
          <p:nvPr/>
        </p:nvGraphicFramePr>
        <p:xfrm>
          <a:off x="727510" y="1335579"/>
          <a:ext cx="10736979" cy="1849120"/>
        </p:xfrm>
        <a:graphic>
          <a:graphicData uri="http://schemas.openxmlformats.org/drawingml/2006/table">
            <a:tbl>
              <a:tblPr firstRow="1" bandRow="1">
                <a:tableStyleId>{2D5ABB26-0587-4C30-8999-92F81FD0307C}</a:tableStyleId>
              </a:tblPr>
              <a:tblGrid>
                <a:gridCol w="3578993">
                  <a:extLst>
                    <a:ext uri="{9D8B030D-6E8A-4147-A177-3AD203B41FA5}">
                      <a16:colId xmlns:a16="http://schemas.microsoft.com/office/drawing/2014/main" val="2399677350"/>
                    </a:ext>
                  </a:extLst>
                </a:gridCol>
                <a:gridCol w="3578993">
                  <a:extLst>
                    <a:ext uri="{9D8B030D-6E8A-4147-A177-3AD203B41FA5}">
                      <a16:colId xmlns:a16="http://schemas.microsoft.com/office/drawing/2014/main" val="3840276293"/>
                    </a:ext>
                  </a:extLst>
                </a:gridCol>
                <a:gridCol w="3578993">
                  <a:extLst>
                    <a:ext uri="{9D8B030D-6E8A-4147-A177-3AD203B41FA5}">
                      <a16:colId xmlns:a16="http://schemas.microsoft.com/office/drawing/2014/main" val="3708998433"/>
                    </a:ext>
                  </a:extLst>
                </a:gridCol>
              </a:tblGrid>
              <a:tr h="0">
                <a:tc>
                  <a:txBody>
                    <a:bodyPr/>
                    <a:lstStyle/>
                    <a:p>
                      <a:pPr algn="ctr"/>
                      <a:r>
                        <a:rPr lang="fr-FR" b="1" dirty="0"/>
                        <a:t>Trait</a:t>
                      </a:r>
                      <a:endParaRPr lang="en-US" b="1" dirty="0"/>
                    </a:p>
                  </a:txBody>
                  <a:tcPr>
                    <a:lnB w="12700" cap="flat" cmpd="sng" algn="ctr">
                      <a:solidFill>
                        <a:schemeClr val="tx1"/>
                      </a:solidFill>
                      <a:prstDash val="solid"/>
                      <a:round/>
                      <a:headEnd type="none" w="med" len="med"/>
                      <a:tailEnd type="none" w="med" len="med"/>
                    </a:lnB>
                  </a:tcPr>
                </a:tc>
                <a:tc>
                  <a:txBody>
                    <a:bodyPr/>
                    <a:lstStyle/>
                    <a:p>
                      <a:pPr algn="ctr"/>
                      <a:r>
                        <a:rPr lang="fr-FR" b="1" dirty="0"/>
                        <a:t>Type 1 (Rapide)</a:t>
                      </a:r>
                      <a:endParaRPr lang="en-US" b="1" dirty="0"/>
                    </a:p>
                  </a:txBody>
                  <a:tcPr>
                    <a:lnB w="12700" cap="flat" cmpd="sng" algn="ctr">
                      <a:solidFill>
                        <a:schemeClr val="tx1"/>
                      </a:solidFill>
                      <a:prstDash val="solid"/>
                      <a:round/>
                      <a:headEnd type="none" w="med" len="med"/>
                      <a:tailEnd type="none" w="med" len="med"/>
                    </a:lnB>
                  </a:tcPr>
                </a:tc>
                <a:tc>
                  <a:txBody>
                    <a:bodyPr/>
                    <a:lstStyle/>
                    <a:p>
                      <a:pPr algn="ctr"/>
                      <a:r>
                        <a:rPr lang="fr-FR" b="1" dirty="0"/>
                        <a:t>Type 2 (Lent)</a:t>
                      </a:r>
                      <a:endParaRPr lang="en-US" b="1"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7401762"/>
                  </a:ext>
                </a:extLst>
              </a:tr>
              <a:tr h="370840">
                <a:tc>
                  <a:txBody>
                    <a:bodyPr/>
                    <a:lstStyle/>
                    <a:p>
                      <a:pPr algn="ctr"/>
                      <a:r>
                        <a:rPr lang="en-US" b="1" dirty="0"/>
                        <a:t>Conscience</a:t>
                      </a:r>
                      <a:endParaRPr 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Inconscient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Conscient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8958548"/>
                  </a:ext>
                </a:extLst>
              </a:tr>
              <a:tr h="370840">
                <a:tc>
                  <a:txBody>
                    <a:bodyPr/>
                    <a:lstStyle/>
                    <a:p>
                      <a:pPr algn="ctr"/>
                      <a:r>
                        <a:rPr lang="en-US" b="1" dirty="0" err="1"/>
                        <a:t>Intentionnalité</a:t>
                      </a:r>
                      <a:endParaRPr 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Non intentionnel</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Intentionnel</a:t>
                      </a:r>
                      <a:endParaRPr 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5944156"/>
                  </a:ext>
                </a:extLst>
              </a:tr>
              <a:tr h="370840">
                <a:tc>
                  <a:txBody>
                    <a:bodyPr/>
                    <a:lstStyle/>
                    <a:p>
                      <a:pPr algn="ctr"/>
                      <a:r>
                        <a:rPr lang="en-US" b="1" dirty="0" err="1"/>
                        <a:t>Efficacité</a:t>
                      </a:r>
                      <a:endParaRPr 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Efficace (faible coût cognitif)</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Inefficace</a:t>
                      </a:r>
                      <a:r>
                        <a:rPr lang="en-US" dirty="0"/>
                        <a:t> (fort </a:t>
                      </a:r>
                      <a:r>
                        <a:rPr lang="en-US" dirty="0" err="1"/>
                        <a:t>coût</a:t>
                      </a:r>
                      <a:r>
                        <a:rPr lang="en-US" dirty="0"/>
                        <a:t> </a:t>
                      </a:r>
                      <a:r>
                        <a:rPr lang="en-US" dirty="0" err="1"/>
                        <a:t>cognitif</a:t>
                      </a:r>
                      <a:r>
                        <a:rPr lang="en-US"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813761"/>
                  </a:ext>
                </a:extLst>
              </a:tr>
              <a:tr h="370840">
                <a:tc>
                  <a:txBody>
                    <a:bodyPr/>
                    <a:lstStyle/>
                    <a:p>
                      <a:pPr algn="ctr"/>
                      <a:r>
                        <a:rPr lang="en-US" b="1" dirty="0" err="1"/>
                        <a:t>Contrôlabilité</a:t>
                      </a:r>
                      <a:endParaRPr 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a:t>Incontrôlable</a:t>
                      </a:r>
                    </a:p>
                  </a:txBody>
                  <a:tcPr anchor="ctr">
                    <a:lnT w="12700" cap="flat" cmpd="sng" algn="ctr">
                      <a:solidFill>
                        <a:schemeClr val="tx1"/>
                      </a:solidFill>
                      <a:prstDash val="solid"/>
                      <a:round/>
                      <a:headEnd type="none" w="med" len="med"/>
                      <a:tailEnd type="none" w="med" len="med"/>
                    </a:lnT>
                  </a:tcPr>
                </a:tc>
                <a:tc>
                  <a:txBody>
                    <a:bodyPr/>
                    <a:lstStyle/>
                    <a:p>
                      <a:pPr algn="ctr"/>
                      <a:r>
                        <a:rPr lang="en-US" dirty="0" err="1"/>
                        <a:t>Contrôlable</a:t>
                      </a:r>
                      <a:endParaRPr lang="en-US" dirty="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26462518"/>
                  </a:ext>
                </a:extLst>
              </a:tr>
            </a:tbl>
          </a:graphicData>
        </a:graphic>
      </p:graphicFrame>
      <p:sp>
        <p:nvSpPr>
          <p:cNvPr id="9" name="TextBox 8">
            <a:extLst>
              <a:ext uri="{FF2B5EF4-FFF2-40B4-BE49-F238E27FC236}">
                <a16:creationId xmlns:a16="http://schemas.microsoft.com/office/drawing/2014/main" id="{1519D995-0B3F-11C4-A5BE-DCF4813C0868}"/>
              </a:ext>
            </a:extLst>
          </p:cNvPr>
          <p:cNvSpPr txBox="1"/>
          <p:nvPr/>
        </p:nvSpPr>
        <p:spPr>
          <a:xfrm>
            <a:off x="430894" y="3673302"/>
            <a:ext cx="5328775" cy="2739211"/>
          </a:xfrm>
          <a:prstGeom prst="rect">
            <a:avLst/>
          </a:prstGeom>
          <a:noFill/>
        </p:spPr>
        <p:txBody>
          <a:bodyPr wrap="square">
            <a:spAutoFit/>
          </a:bodyPr>
          <a:lstStyle/>
          <a:p>
            <a:pPr marL="0" indent="0">
              <a:buNone/>
            </a:pPr>
            <a:r>
              <a:rPr lang="en-US" dirty="0" err="1">
                <a:solidFill>
                  <a:srgbClr val="0070C0"/>
                </a:solidFill>
              </a:rPr>
              <a:t>Postulats</a:t>
            </a:r>
            <a:r>
              <a:rPr lang="en-US" dirty="0">
                <a:solidFill>
                  <a:schemeClr val="bg2">
                    <a:lumMod val="25000"/>
                  </a:schemeClr>
                </a:solidFill>
              </a:rPr>
              <a:t>: </a:t>
            </a:r>
          </a:p>
          <a:p>
            <a:pPr marL="342900" indent="-342900">
              <a:spcAft>
                <a:spcPts val="600"/>
              </a:spcAft>
              <a:buFont typeface="Arial" panose="020B0604020202020204" pitchFamily="34" charset="0"/>
              <a:buChar char="•"/>
            </a:pPr>
            <a:r>
              <a:rPr lang="fr-FR" dirty="0">
                <a:solidFill>
                  <a:schemeClr val="bg2">
                    <a:lumMod val="25000"/>
                  </a:schemeClr>
                </a:solidFill>
              </a:rPr>
              <a:t>Les processus mentaux se </a:t>
            </a:r>
            <a:r>
              <a:rPr lang="fr-FR" b="1" dirty="0">
                <a:solidFill>
                  <a:schemeClr val="bg2">
                    <a:lumMod val="25000"/>
                  </a:schemeClr>
                </a:solidFill>
              </a:rPr>
              <a:t>regroupent naturellement en deux types distincts</a:t>
            </a:r>
            <a:endParaRPr lang="fr-FR" dirty="0">
              <a:solidFill>
                <a:schemeClr val="bg2">
                  <a:lumMod val="25000"/>
                </a:schemeClr>
              </a:solidFill>
            </a:endParaRPr>
          </a:p>
          <a:p>
            <a:pPr marL="342900" indent="-342900">
              <a:spcAft>
                <a:spcPts val="600"/>
              </a:spcAft>
              <a:buFont typeface="Arial" panose="020B0604020202020204" pitchFamily="34" charset="0"/>
              <a:buChar char="•"/>
            </a:pPr>
            <a:r>
              <a:rPr lang="fr-FR" dirty="0">
                <a:solidFill>
                  <a:schemeClr val="bg2">
                    <a:lumMod val="25000"/>
                  </a:schemeClr>
                </a:solidFill>
              </a:rPr>
              <a:t>Connaître un trait (ex. : un processus est inconscient) permet de </a:t>
            </a:r>
            <a:r>
              <a:rPr lang="fr-FR" b="1" dirty="0">
                <a:solidFill>
                  <a:schemeClr val="bg2">
                    <a:lumMod val="25000"/>
                  </a:schemeClr>
                </a:solidFill>
              </a:rPr>
              <a:t>déduire les autres traits</a:t>
            </a:r>
            <a:r>
              <a:rPr lang="fr-FR" dirty="0">
                <a:solidFill>
                  <a:schemeClr val="bg2">
                    <a:lumMod val="25000"/>
                  </a:schemeClr>
                </a:solidFill>
              </a:rPr>
              <a:t> (ex. : donc aussi non intentionnel, efficace et incontrôlable)</a:t>
            </a:r>
          </a:p>
          <a:p>
            <a:pPr marL="342900" indent="-342900">
              <a:spcAft>
                <a:spcPts val="600"/>
              </a:spcAft>
              <a:buFont typeface="Arial" panose="020B0604020202020204" pitchFamily="34" charset="0"/>
              <a:buChar char="•"/>
            </a:pPr>
            <a:r>
              <a:rPr lang="fr-FR" dirty="0">
                <a:solidFill>
                  <a:schemeClr val="bg2">
                    <a:lumMod val="25000"/>
                  </a:schemeClr>
                </a:solidFill>
              </a:rPr>
              <a:t>Ce regroupement reflète </a:t>
            </a:r>
            <a:r>
              <a:rPr lang="fr-FR" b="1" dirty="0">
                <a:solidFill>
                  <a:schemeClr val="bg2">
                    <a:lumMod val="25000"/>
                  </a:schemeClr>
                </a:solidFill>
              </a:rPr>
              <a:t>la véritable architecture cognitive</a:t>
            </a:r>
            <a:r>
              <a:rPr lang="fr-FR" dirty="0">
                <a:solidFill>
                  <a:schemeClr val="bg2">
                    <a:lumMod val="25000"/>
                  </a:schemeClr>
                </a:solidFill>
              </a:rPr>
              <a:t> humaine</a:t>
            </a:r>
          </a:p>
        </p:txBody>
      </p:sp>
      <p:sp>
        <p:nvSpPr>
          <p:cNvPr id="13" name="TextBox 12">
            <a:extLst>
              <a:ext uri="{FF2B5EF4-FFF2-40B4-BE49-F238E27FC236}">
                <a16:creationId xmlns:a16="http://schemas.microsoft.com/office/drawing/2014/main" id="{3EBAA9D0-E6F2-F3F1-7788-E5FAD9E29131}"/>
              </a:ext>
            </a:extLst>
          </p:cNvPr>
          <p:cNvSpPr txBox="1"/>
          <p:nvPr/>
        </p:nvSpPr>
        <p:spPr>
          <a:xfrm>
            <a:off x="6168894" y="3673302"/>
            <a:ext cx="5328775" cy="2939266"/>
          </a:xfrm>
          <a:prstGeom prst="rect">
            <a:avLst/>
          </a:prstGeom>
          <a:noFill/>
        </p:spPr>
        <p:txBody>
          <a:bodyPr wrap="square">
            <a:spAutoFit/>
          </a:bodyPr>
          <a:lstStyle/>
          <a:p>
            <a:pPr marL="0" indent="0">
              <a:buNone/>
            </a:pPr>
            <a:r>
              <a:rPr lang="en-US" dirty="0">
                <a:solidFill>
                  <a:srgbClr val="0070C0"/>
                </a:solidFill>
              </a:rPr>
              <a:t>Critique (Melnikoff et </a:t>
            </a:r>
            <a:r>
              <a:rPr lang="en-US" dirty="0" err="1">
                <a:solidFill>
                  <a:srgbClr val="0070C0"/>
                </a:solidFill>
              </a:rPr>
              <a:t>Bargh</a:t>
            </a:r>
            <a:r>
              <a:rPr lang="en-US" dirty="0">
                <a:solidFill>
                  <a:srgbClr val="0070C0"/>
                </a:solidFill>
              </a:rPr>
              <a:t>, 2018)</a:t>
            </a:r>
            <a:r>
              <a:rPr lang="en-US" dirty="0">
                <a:solidFill>
                  <a:schemeClr val="bg2">
                    <a:lumMod val="25000"/>
                  </a:schemeClr>
                </a:solidFill>
              </a:rPr>
              <a:t>: </a:t>
            </a:r>
          </a:p>
          <a:p>
            <a:pPr marL="342900" indent="-342900">
              <a:spcAft>
                <a:spcPts val="600"/>
              </a:spcAft>
              <a:buFont typeface="Arial" panose="020B0604020202020204" pitchFamily="34" charset="0"/>
              <a:buChar char="•"/>
            </a:pPr>
            <a:r>
              <a:rPr lang="fr-FR" dirty="0">
                <a:solidFill>
                  <a:schemeClr val="bg2">
                    <a:lumMod val="25000"/>
                  </a:schemeClr>
                </a:solidFill>
              </a:rPr>
              <a:t>De nombreux processus psychologiques </a:t>
            </a:r>
            <a:r>
              <a:rPr lang="fr-FR" b="1" dirty="0">
                <a:solidFill>
                  <a:schemeClr val="bg2">
                    <a:lumMod val="25000"/>
                  </a:schemeClr>
                </a:solidFill>
              </a:rPr>
              <a:t>combinent des traits issus des deux types.</a:t>
            </a:r>
            <a:br>
              <a:rPr lang="fr-FR" dirty="0">
                <a:solidFill>
                  <a:schemeClr val="bg2">
                    <a:lumMod val="25000"/>
                  </a:schemeClr>
                </a:solidFill>
              </a:rPr>
            </a:br>
            <a:r>
              <a:rPr lang="fr-FR" dirty="0">
                <a:solidFill>
                  <a:schemeClr val="bg2">
                    <a:lumMod val="25000"/>
                  </a:schemeClr>
                </a:solidFill>
              </a:rPr>
              <a:t>Exemple: Intentionnel mais inconscient: conduire, taper au clavier, jouer du piano</a:t>
            </a:r>
          </a:p>
          <a:p>
            <a:pPr marL="342900" indent="-342900">
              <a:spcAft>
                <a:spcPts val="600"/>
              </a:spcAft>
              <a:buFont typeface="Arial" panose="020B0604020202020204" pitchFamily="34" charset="0"/>
              <a:buChar char="•"/>
            </a:pPr>
            <a:r>
              <a:rPr lang="fr-FR" dirty="0">
                <a:solidFill>
                  <a:schemeClr val="bg2">
                    <a:lumMod val="25000"/>
                  </a:schemeClr>
                </a:solidFill>
              </a:rPr>
              <a:t>Les traits eux-mêmes ne sont </a:t>
            </a:r>
            <a:r>
              <a:rPr lang="fr-FR" b="1" dirty="0">
                <a:solidFill>
                  <a:schemeClr val="bg2">
                    <a:lumMod val="25000"/>
                  </a:schemeClr>
                </a:solidFill>
              </a:rPr>
              <a:t>pas unitaires</a:t>
            </a:r>
            <a:r>
              <a:rPr lang="fr-FR" dirty="0">
                <a:solidFill>
                  <a:schemeClr val="bg2">
                    <a:lumMod val="25000"/>
                  </a:schemeClr>
                </a:solidFill>
              </a:rPr>
              <a:t>, chacun se décompose en sous-composantes qui ne coïncident pas toujours: contrôlabilité est  hétérogène (modulable/arrêtable); conscience: de la cause, de l’effet, du lien cause-effet; etc.</a:t>
            </a:r>
            <a:endParaRPr lang="fr-FR" b="1" dirty="0">
              <a:solidFill>
                <a:schemeClr val="bg2">
                  <a:lumMod val="25000"/>
                </a:schemeClr>
              </a:solidFill>
            </a:endParaRPr>
          </a:p>
        </p:txBody>
      </p:sp>
      <p:sp>
        <p:nvSpPr>
          <p:cNvPr id="5" name="Footer Placeholder 4">
            <a:extLst>
              <a:ext uri="{FF2B5EF4-FFF2-40B4-BE49-F238E27FC236}">
                <a16:creationId xmlns:a16="http://schemas.microsoft.com/office/drawing/2014/main" id="{C6C12DEB-D46A-0F30-65FF-B4EF24DA6B63}"/>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234539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529F9-78B3-36C6-096F-7EC0D5412F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A807E-B37D-DC94-3EC4-60EFA483FABD}"/>
              </a:ext>
            </a:extLst>
          </p:cNvPr>
          <p:cNvSpPr>
            <a:spLocks noGrp="1"/>
          </p:cNvSpPr>
          <p:nvPr>
            <p:ph type="title"/>
          </p:nvPr>
        </p:nvSpPr>
        <p:spPr/>
        <p:txBody>
          <a:bodyPr>
            <a:normAutofit/>
          </a:bodyPr>
          <a:lstStyle/>
          <a:p>
            <a:r>
              <a:rPr lang="fr-FR" dirty="0"/>
              <a:t>Système 1 et Système 2 </a:t>
            </a:r>
            <a:br>
              <a:rPr lang="fr-FR" dirty="0"/>
            </a:br>
            <a:r>
              <a:rPr lang="fr-FR" dirty="0"/>
              <a:t>– une grande idée</a:t>
            </a:r>
            <a:endParaRPr lang="en-US" dirty="0"/>
          </a:p>
        </p:txBody>
      </p:sp>
      <p:sp>
        <p:nvSpPr>
          <p:cNvPr id="4" name="Slide Number Placeholder 3">
            <a:extLst>
              <a:ext uri="{FF2B5EF4-FFF2-40B4-BE49-F238E27FC236}">
                <a16:creationId xmlns:a16="http://schemas.microsoft.com/office/drawing/2014/main" id="{D286B8D0-7AC0-7F83-1247-77838528F2C3}"/>
              </a:ext>
            </a:extLst>
          </p:cNvPr>
          <p:cNvSpPr>
            <a:spLocks noGrp="1"/>
          </p:cNvSpPr>
          <p:nvPr>
            <p:ph type="sldNum" sz="quarter" idx="12"/>
          </p:nvPr>
        </p:nvSpPr>
        <p:spPr/>
        <p:txBody>
          <a:bodyPr/>
          <a:lstStyle/>
          <a:p>
            <a:fld id="{F95E6910-D586-4B1A-BC87-A1DD68C0FBEB}" type="slidenum">
              <a:rPr lang="en-US" smtClean="0"/>
              <a:t>11</a:t>
            </a:fld>
            <a:endParaRPr lang="en-US"/>
          </a:p>
        </p:txBody>
      </p:sp>
      <p:sp>
        <p:nvSpPr>
          <p:cNvPr id="15" name="TextBox 14">
            <a:extLst>
              <a:ext uri="{FF2B5EF4-FFF2-40B4-BE49-F238E27FC236}">
                <a16:creationId xmlns:a16="http://schemas.microsoft.com/office/drawing/2014/main" id="{FF624D91-F666-2B9E-BF95-07D4D611D90D}"/>
              </a:ext>
            </a:extLst>
          </p:cNvPr>
          <p:cNvSpPr txBox="1"/>
          <p:nvPr/>
        </p:nvSpPr>
        <p:spPr>
          <a:xfrm>
            <a:off x="181591" y="2521016"/>
            <a:ext cx="3396669" cy="1938992"/>
          </a:xfrm>
          <a:prstGeom prst="rect">
            <a:avLst/>
          </a:prstGeom>
          <a:noFill/>
        </p:spPr>
        <p:txBody>
          <a:bodyPr wrap="square" rtlCol="0" anchor="ctr">
            <a:spAutoFit/>
          </a:bodyPr>
          <a:lstStyle/>
          <a:p>
            <a:pPr>
              <a:spcAft>
                <a:spcPts val="600"/>
              </a:spcAft>
            </a:pPr>
            <a:r>
              <a:rPr lang="fr-FR" sz="2000" dirty="0">
                <a:solidFill>
                  <a:schemeClr val="bg2">
                    <a:lumMod val="25000"/>
                  </a:schemeClr>
                </a:solidFill>
              </a:rPr>
              <a:t>La </a:t>
            </a:r>
            <a:r>
              <a:rPr lang="fr-FR" sz="2000" i="1" dirty="0">
                <a:solidFill>
                  <a:schemeClr val="bg2">
                    <a:lumMod val="25000"/>
                  </a:schemeClr>
                </a:solidFill>
              </a:rPr>
              <a:t>World Bank</a:t>
            </a:r>
            <a:r>
              <a:rPr lang="fr-FR" sz="2000" dirty="0">
                <a:solidFill>
                  <a:schemeClr val="bg2">
                    <a:lumMod val="25000"/>
                  </a:schemeClr>
                </a:solidFill>
              </a:rPr>
              <a:t> a</a:t>
            </a:r>
            <a:r>
              <a:rPr lang="en-US" sz="2000" dirty="0" err="1">
                <a:solidFill>
                  <a:schemeClr val="bg2">
                    <a:lumMod val="25000"/>
                  </a:schemeClr>
                </a:solidFill>
              </a:rPr>
              <a:t>ppelle</a:t>
            </a:r>
            <a:r>
              <a:rPr lang="en-US" sz="2000" dirty="0">
                <a:solidFill>
                  <a:schemeClr val="bg2">
                    <a:lumMod val="25000"/>
                  </a:schemeClr>
                </a:solidFill>
              </a:rPr>
              <a:t> </a:t>
            </a:r>
            <a:r>
              <a:rPr lang="en-US" sz="2000" dirty="0" err="1">
                <a:solidFill>
                  <a:schemeClr val="bg2">
                    <a:lumMod val="25000"/>
                  </a:schemeClr>
                </a:solidFill>
              </a:rPr>
              <a:t>en</a:t>
            </a:r>
            <a:r>
              <a:rPr lang="en-US" sz="2000" dirty="0">
                <a:solidFill>
                  <a:schemeClr val="bg2">
                    <a:lumMod val="25000"/>
                  </a:schemeClr>
                </a:solidFill>
              </a:rPr>
              <a:t> 2015 les </a:t>
            </a:r>
            <a:r>
              <a:rPr lang="en-US" sz="2000" dirty="0" err="1">
                <a:solidFill>
                  <a:schemeClr val="bg2">
                    <a:lumMod val="25000"/>
                  </a:schemeClr>
                </a:solidFill>
              </a:rPr>
              <a:t>décisionnaires</a:t>
            </a:r>
            <a:r>
              <a:rPr lang="en-US" sz="2000" dirty="0">
                <a:solidFill>
                  <a:schemeClr val="bg2">
                    <a:lumMod val="25000"/>
                  </a:schemeClr>
                </a:solidFill>
              </a:rPr>
              <a:t> à </a:t>
            </a:r>
            <a:r>
              <a:rPr lang="en-US" sz="2000" b="1" dirty="0" err="1">
                <a:solidFill>
                  <a:schemeClr val="bg2">
                    <a:lumMod val="25000"/>
                  </a:schemeClr>
                </a:solidFill>
              </a:rPr>
              <a:t>utiliser</a:t>
            </a:r>
            <a:r>
              <a:rPr lang="en-US" sz="2000" b="1" dirty="0">
                <a:solidFill>
                  <a:schemeClr val="bg2">
                    <a:lumMod val="25000"/>
                  </a:schemeClr>
                </a:solidFill>
              </a:rPr>
              <a:t> un mode de pensée </a:t>
            </a:r>
            <a:r>
              <a:rPr lang="en-US" sz="2000" b="1" i="1" dirty="0">
                <a:solidFill>
                  <a:schemeClr val="bg2">
                    <a:lumMod val="25000"/>
                  </a:schemeClr>
                </a:solidFill>
              </a:rPr>
              <a:t>Système 2 </a:t>
            </a:r>
            <a:r>
              <a:rPr lang="en-US" sz="2000" dirty="0" err="1">
                <a:solidFill>
                  <a:schemeClr val="bg2">
                    <a:lumMod val="25000"/>
                  </a:schemeClr>
                </a:solidFill>
              </a:rPr>
              <a:t>afin</a:t>
            </a:r>
            <a:r>
              <a:rPr lang="en-US" sz="2000" dirty="0">
                <a:solidFill>
                  <a:schemeClr val="bg2">
                    <a:lumMod val="25000"/>
                  </a:schemeClr>
                </a:solidFill>
              </a:rPr>
              <a:t> </a:t>
            </a:r>
            <a:r>
              <a:rPr lang="en-US" sz="2000" dirty="0" err="1">
                <a:solidFill>
                  <a:schemeClr val="bg2">
                    <a:lumMod val="25000"/>
                  </a:schemeClr>
                </a:solidFill>
              </a:rPr>
              <a:t>d’</a:t>
            </a:r>
            <a:r>
              <a:rPr lang="en-US" sz="2000" b="1" dirty="0" err="1">
                <a:solidFill>
                  <a:schemeClr val="bg2">
                    <a:lumMod val="25000"/>
                  </a:schemeClr>
                </a:solidFill>
              </a:rPr>
              <a:t>éviter</a:t>
            </a:r>
            <a:r>
              <a:rPr lang="en-US" sz="2000" b="1" dirty="0">
                <a:solidFill>
                  <a:schemeClr val="bg2">
                    <a:lumMod val="25000"/>
                  </a:schemeClr>
                </a:solidFill>
              </a:rPr>
              <a:t> les </a:t>
            </a:r>
            <a:r>
              <a:rPr lang="en-US" sz="2000" b="1" dirty="0" err="1">
                <a:solidFill>
                  <a:schemeClr val="bg2">
                    <a:lumMod val="25000"/>
                  </a:schemeClr>
                </a:solidFill>
              </a:rPr>
              <a:t>erreurs</a:t>
            </a:r>
            <a:r>
              <a:rPr lang="en-US" sz="2000" b="1" dirty="0">
                <a:solidFill>
                  <a:schemeClr val="bg2">
                    <a:lumMod val="25000"/>
                  </a:schemeClr>
                </a:solidFill>
              </a:rPr>
              <a:t> </a:t>
            </a:r>
            <a:r>
              <a:rPr lang="en-US" sz="2000" b="1" dirty="0" err="1">
                <a:solidFill>
                  <a:schemeClr val="bg2">
                    <a:lumMod val="25000"/>
                  </a:schemeClr>
                </a:solidFill>
              </a:rPr>
              <a:t>associées</a:t>
            </a:r>
            <a:r>
              <a:rPr lang="en-US" sz="2000" b="1" dirty="0">
                <a:solidFill>
                  <a:schemeClr val="bg2">
                    <a:lumMod val="25000"/>
                  </a:schemeClr>
                </a:solidFill>
              </a:rPr>
              <a:t> avec </a:t>
            </a:r>
            <a:r>
              <a:rPr lang="en-US" sz="2000" dirty="0">
                <a:solidFill>
                  <a:schemeClr val="bg2">
                    <a:lumMod val="25000"/>
                  </a:schemeClr>
                </a:solidFill>
              </a:rPr>
              <a:t>le mode de pensée</a:t>
            </a:r>
            <a:r>
              <a:rPr lang="en-US" sz="2000" b="1" dirty="0">
                <a:solidFill>
                  <a:schemeClr val="bg2">
                    <a:lumMod val="25000"/>
                  </a:schemeClr>
                </a:solidFill>
              </a:rPr>
              <a:t> </a:t>
            </a:r>
            <a:r>
              <a:rPr lang="en-US" sz="2000" b="1" i="1" dirty="0">
                <a:solidFill>
                  <a:schemeClr val="bg2">
                    <a:lumMod val="25000"/>
                  </a:schemeClr>
                </a:solidFill>
              </a:rPr>
              <a:t>Système 1</a:t>
            </a:r>
            <a:endParaRPr lang="en-US" sz="2000" b="1" dirty="0">
              <a:solidFill>
                <a:schemeClr val="bg2">
                  <a:lumMod val="25000"/>
                </a:schemeClr>
              </a:solidFill>
            </a:endParaRPr>
          </a:p>
        </p:txBody>
      </p:sp>
      <p:pic>
        <p:nvPicPr>
          <p:cNvPr id="21" name="Picture 20" descr="A screenshot of a cell phone&#10;&#10;AI-generated content may be incorrect.">
            <a:extLst>
              <a:ext uri="{FF2B5EF4-FFF2-40B4-BE49-F238E27FC236}">
                <a16:creationId xmlns:a16="http://schemas.microsoft.com/office/drawing/2014/main" id="{DB121D36-914A-3CC2-F1BF-D26280DD7EFD}"/>
              </a:ext>
            </a:extLst>
          </p:cNvPr>
          <p:cNvPicPr>
            <a:picLocks noChangeAspect="1"/>
          </p:cNvPicPr>
          <p:nvPr/>
        </p:nvPicPr>
        <p:blipFill>
          <a:blip r:embed="rId2">
            <a:extLst>
              <a:ext uri="{28A0092B-C50C-407E-A947-70E740481C1C}">
                <a14:useLocalDpi xmlns:a14="http://schemas.microsoft.com/office/drawing/2010/main" val="0"/>
              </a:ext>
            </a:extLst>
          </a:blip>
          <a:srcRect b="51621"/>
          <a:stretch>
            <a:fillRect/>
          </a:stretch>
        </p:blipFill>
        <p:spPr>
          <a:xfrm>
            <a:off x="3973937" y="1198949"/>
            <a:ext cx="3286830" cy="4584653"/>
          </a:xfrm>
          <a:prstGeom prst="rect">
            <a:avLst/>
          </a:prstGeom>
        </p:spPr>
      </p:pic>
      <p:pic>
        <p:nvPicPr>
          <p:cNvPr id="22" name="Picture 21" descr="A screenshot of a cell phone&#10;&#10;AI-generated content may be incorrect.">
            <a:extLst>
              <a:ext uri="{FF2B5EF4-FFF2-40B4-BE49-F238E27FC236}">
                <a16:creationId xmlns:a16="http://schemas.microsoft.com/office/drawing/2014/main" id="{D2B620A2-CB4E-D64A-2EAD-2EBDB690C89B}"/>
              </a:ext>
            </a:extLst>
          </p:cNvPr>
          <p:cNvPicPr>
            <a:picLocks noChangeAspect="1"/>
          </p:cNvPicPr>
          <p:nvPr/>
        </p:nvPicPr>
        <p:blipFill>
          <a:blip r:embed="rId2">
            <a:extLst>
              <a:ext uri="{28A0092B-C50C-407E-A947-70E740481C1C}">
                <a14:useLocalDpi xmlns:a14="http://schemas.microsoft.com/office/drawing/2010/main" val="0"/>
              </a:ext>
            </a:extLst>
          </a:blip>
          <a:srcRect t="47406" b="1"/>
          <a:stretch>
            <a:fillRect/>
          </a:stretch>
        </p:blipFill>
        <p:spPr>
          <a:xfrm>
            <a:off x="7730477" y="566335"/>
            <a:ext cx="3857841" cy="5849882"/>
          </a:xfrm>
          <a:prstGeom prst="rect">
            <a:avLst/>
          </a:prstGeom>
        </p:spPr>
      </p:pic>
      <p:cxnSp>
        <p:nvCxnSpPr>
          <p:cNvPr id="5" name="Straight Connector 4">
            <a:extLst>
              <a:ext uri="{FF2B5EF4-FFF2-40B4-BE49-F238E27FC236}">
                <a16:creationId xmlns:a16="http://schemas.microsoft.com/office/drawing/2014/main" id="{1574AC5A-7882-B346-A6B0-093FF1A3AB45}"/>
              </a:ext>
            </a:extLst>
          </p:cNvPr>
          <p:cNvCxnSpPr/>
          <p:nvPr/>
        </p:nvCxnSpPr>
        <p:spPr>
          <a:xfrm>
            <a:off x="3710152" y="2059351"/>
            <a:ext cx="0" cy="2862322"/>
          </a:xfrm>
          <a:prstGeom prst="line">
            <a:avLst/>
          </a:prstGeom>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805B7D2A-BE33-FED0-D1F8-175BF3C3D583}"/>
              </a:ext>
            </a:extLst>
          </p:cNvPr>
          <p:cNvSpPr txBox="1"/>
          <p:nvPr/>
        </p:nvSpPr>
        <p:spPr>
          <a:xfrm>
            <a:off x="126124" y="6429901"/>
            <a:ext cx="6653048" cy="307777"/>
          </a:xfrm>
          <a:prstGeom prst="rect">
            <a:avLst/>
          </a:prstGeom>
          <a:noFill/>
        </p:spPr>
        <p:txBody>
          <a:bodyPr wrap="square">
            <a:spAutoFit/>
          </a:bodyPr>
          <a:lstStyle/>
          <a:p>
            <a:r>
              <a:rPr lang="fr-FR" sz="1400" dirty="0">
                <a:solidFill>
                  <a:schemeClr val="bg2">
                    <a:lumMod val="25000"/>
                  </a:schemeClr>
                </a:solidFill>
              </a:rPr>
              <a:t>White; World Bank, </a:t>
            </a:r>
            <a:r>
              <a:rPr lang="fr-FR" sz="1400" i="1" dirty="0">
                <a:solidFill>
                  <a:schemeClr val="bg2">
                    <a:lumMod val="25000"/>
                  </a:schemeClr>
                </a:solidFill>
              </a:rPr>
              <a:t>World </a:t>
            </a:r>
            <a:r>
              <a:rPr lang="fr-FR" sz="1400" i="1" dirty="0" err="1">
                <a:solidFill>
                  <a:schemeClr val="bg2">
                    <a:lumMod val="25000"/>
                  </a:schemeClr>
                </a:solidFill>
              </a:rPr>
              <a:t>Development</a:t>
            </a:r>
            <a:r>
              <a:rPr lang="fr-FR" sz="1400" i="1" dirty="0">
                <a:solidFill>
                  <a:schemeClr val="bg2">
                    <a:lumMod val="25000"/>
                  </a:schemeClr>
                </a:solidFill>
              </a:rPr>
              <a:t> Report 2015: </a:t>
            </a:r>
            <a:r>
              <a:rPr lang="fr-FR" sz="1400" i="1" dirty="0" err="1">
                <a:solidFill>
                  <a:schemeClr val="bg2">
                    <a:lumMod val="25000"/>
                  </a:schemeClr>
                </a:solidFill>
              </a:rPr>
              <a:t>Mind</a:t>
            </a:r>
            <a:r>
              <a:rPr lang="fr-FR" sz="1400" i="1" dirty="0">
                <a:solidFill>
                  <a:schemeClr val="bg2">
                    <a:lumMod val="25000"/>
                  </a:schemeClr>
                </a:solidFill>
              </a:rPr>
              <a:t>, Society and </a:t>
            </a:r>
            <a:r>
              <a:rPr lang="fr-FR" sz="1400" i="1" dirty="0" err="1">
                <a:solidFill>
                  <a:schemeClr val="bg2">
                    <a:lumMod val="25000"/>
                  </a:schemeClr>
                </a:solidFill>
              </a:rPr>
              <a:t>Behaviour</a:t>
            </a:r>
            <a:endParaRPr lang="en-US" sz="1400" dirty="0"/>
          </a:p>
        </p:txBody>
      </p:sp>
      <p:sp>
        <p:nvSpPr>
          <p:cNvPr id="3" name="Footer Placeholder 2">
            <a:extLst>
              <a:ext uri="{FF2B5EF4-FFF2-40B4-BE49-F238E27FC236}">
                <a16:creationId xmlns:a16="http://schemas.microsoft.com/office/drawing/2014/main" id="{A3F44F81-6705-57B2-7335-C4D08D7BBC79}"/>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2054255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31923-88E2-51B9-E325-21686B2B3DBF}"/>
            </a:ext>
          </a:extLst>
        </p:cNvPr>
        <p:cNvGrpSpPr/>
        <p:nvPr/>
      </p:nvGrpSpPr>
      <p:grpSpPr>
        <a:xfrm>
          <a:off x="0" y="0"/>
          <a:ext cx="0" cy="0"/>
          <a:chOff x="0" y="0"/>
          <a:chExt cx="0" cy="0"/>
        </a:xfrm>
      </p:grpSpPr>
      <p:pic>
        <p:nvPicPr>
          <p:cNvPr id="21" name="Picture 20" descr="Cartoon a person holding a mug&#10;&#10;AI-generated content may be incorrect.">
            <a:extLst>
              <a:ext uri="{FF2B5EF4-FFF2-40B4-BE49-F238E27FC236}">
                <a16:creationId xmlns:a16="http://schemas.microsoft.com/office/drawing/2014/main" id="{9B0445FC-73BF-847C-C81F-9B5A7D580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6378" y="4480380"/>
            <a:ext cx="2898648" cy="2024684"/>
          </a:xfrm>
          <a:prstGeom prst="rect">
            <a:avLst/>
          </a:prstGeom>
        </p:spPr>
      </p:pic>
      <p:grpSp>
        <p:nvGrpSpPr>
          <p:cNvPr id="17" name="Group 16">
            <a:extLst>
              <a:ext uri="{FF2B5EF4-FFF2-40B4-BE49-F238E27FC236}">
                <a16:creationId xmlns:a16="http://schemas.microsoft.com/office/drawing/2014/main" id="{0C536E73-61EC-C643-2E59-4568D29DED20}"/>
              </a:ext>
            </a:extLst>
          </p:cNvPr>
          <p:cNvGrpSpPr/>
          <p:nvPr/>
        </p:nvGrpSpPr>
        <p:grpSpPr>
          <a:xfrm>
            <a:off x="99765" y="1321335"/>
            <a:ext cx="5105261" cy="5108583"/>
            <a:chOff x="372455" y="1058581"/>
            <a:chExt cx="5105261" cy="5108583"/>
          </a:xfrm>
        </p:grpSpPr>
        <p:pic>
          <p:nvPicPr>
            <p:cNvPr id="5" name="Picture 4" descr="A diagram of a system&#10;&#10;AI-generated content may be incorrect.">
              <a:extLst>
                <a:ext uri="{FF2B5EF4-FFF2-40B4-BE49-F238E27FC236}">
                  <a16:creationId xmlns:a16="http://schemas.microsoft.com/office/drawing/2014/main" id="{05FA1404-AF7D-3960-2C91-E80CA1A7B3BD}"/>
                </a:ext>
              </a:extLst>
            </p:cNvPr>
            <p:cNvPicPr>
              <a:picLocks noChangeAspect="1"/>
            </p:cNvPicPr>
            <p:nvPr/>
          </p:nvPicPr>
          <p:blipFill>
            <a:blip r:embed="rId4">
              <a:extLst>
                <a:ext uri="{28A0092B-C50C-407E-A947-70E740481C1C}">
                  <a14:useLocalDpi xmlns:a14="http://schemas.microsoft.com/office/drawing/2010/main" val="0"/>
                </a:ext>
              </a:extLst>
            </a:blip>
            <a:srcRect l="20142" t="23285" r="19020" b="11462"/>
            <a:stretch>
              <a:fillRect/>
            </a:stretch>
          </p:blipFill>
          <p:spPr>
            <a:xfrm>
              <a:off x="372455" y="1058581"/>
              <a:ext cx="2804625" cy="2256119"/>
            </a:xfrm>
            <a:prstGeom prst="rect">
              <a:avLst/>
            </a:prstGeom>
          </p:spPr>
        </p:pic>
        <p:pic>
          <p:nvPicPr>
            <p:cNvPr id="6" name="Picture 5" descr="A diagram of a brain&#10;&#10;AI-generated content may be incorrect.">
              <a:extLst>
                <a:ext uri="{FF2B5EF4-FFF2-40B4-BE49-F238E27FC236}">
                  <a16:creationId xmlns:a16="http://schemas.microsoft.com/office/drawing/2014/main" id="{3983B769-E62A-C491-F89B-3FD8796CA4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2577" y="3395730"/>
              <a:ext cx="3465139" cy="2771434"/>
            </a:xfrm>
            <a:prstGeom prst="rect">
              <a:avLst/>
            </a:prstGeom>
          </p:spPr>
        </p:pic>
        <p:cxnSp>
          <p:nvCxnSpPr>
            <p:cNvPr id="8" name="Connector: Elbow 7">
              <a:extLst>
                <a:ext uri="{FF2B5EF4-FFF2-40B4-BE49-F238E27FC236}">
                  <a16:creationId xmlns:a16="http://schemas.microsoft.com/office/drawing/2014/main" id="{7CE1EA62-62BB-B981-2534-DA6FBF38072D}"/>
                </a:ext>
              </a:extLst>
            </p:cNvPr>
            <p:cNvCxnSpPr>
              <a:cxnSpLocks/>
              <a:stCxn id="9" idx="2"/>
              <a:endCxn id="6" idx="1"/>
            </p:cNvCxnSpPr>
            <p:nvPr/>
          </p:nvCxnSpPr>
          <p:spPr>
            <a:xfrm rot="16200000" flipH="1">
              <a:off x="735992" y="3504862"/>
              <a:ext cx="1652060" cy="901110"/>
            </a:xfrm>
            <a:prstGeom prst="bentConnector2">
              <a:avLst/>
            </a:prstGeom>
            <a:ln>
              <a:prstDash val="sysDot"/>
              <a:tailEnd type="triangle"/>
            </a:ln>
          </p:spPr>
          <p:style>
            <a:lnRef idx="2">
              <a:schemeClr val="dk1"/>
            </a:lnRef>
            <a:fillRef idx="0">
              <a:schemeClr val="dk1"/>
            </a:fillRef>
            <a:effectRef idx="1">
              <a:schemeClr val="dk1"/>
            </a:effectRef>
            <a:fontRef idx="minor">
              <a:schemeClr val="tx1"/>
            </a:fontRef>
          </p:style>
        </p:cxnSp>
        <p:sp>
          <p:nvSpPr>
            <p:cNvPr id="9" name="Rectangle: Rounded Corners 8">
              <a:extLst>
                <a:ext uri="{FF2B5EF4-FFF2-40B4-BE49-F238E27FC236}">
                  <a16:creationId xmlns:a16="http://schemas.microsoft.com/office/drawing/2014/main" id="{E106B043-AC3B-58E3-36E4-14C93AA438AA}"/>
                </a:ext>
              </a:extLst>
            </p:cNvPr>
            <p:cNvSpPr/>
            <p:nvPr/>
          </p:nvSpPr>
          <p:spPr>
            <a:xfrm>
              <a:off x="632260" y="2819403"/>
              <a:ext cx="958413" cy="309984"/>
            </a:xfrm>
            <a:prstGeom prst="round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51E9FFF-AAB6-7D26-BC69-8AAD5A63DFAA}"/>
              </a:ext>
            </a:extLst>
          </p:cNvPr>
          <p:cNvSpPr>
            <a:spLocks noGrp="1"/>
          </p:cNvSpPr>
          <p:nvPr>
            <p:ph type="title"/>
          </p:nvPr>
        </p:nvSpPr>
        <p:spPr/>
        <p:txBody>
          <a:bodyPr/>
          <a:lstStyle/>
          <a:p>
            <a:r>
              <a:rPr lang="fr-FR" dirty="0"/>
              <a:t>Rationalité: heuristiques et biais</a:t>
            </a:r>
            <a:endParaRPr lang="en-US" dirty="0"/>
          </a:p>
        </p:txBody>
      </p:sp>
      <p:sp>
        <p:nvSpPr>
          <p:cNvPr id="4" name="Slide Number Placeholder 3">
            <a:extLst>
              <a:ext uri="{FF2B5EF4-FFF2-40B4-BE49-F238E27FC236}">
                <a16:creationId xmlns:a16="http://schemas.microsoft.com/office/drawing/2014/main" id="{9CFF54AF-3A55-9FA0-B031-DD15A04F1C0B}"/>
              </a:ext>
            </a:extLst>
          </p:cNvPr>
          <p:cNvSpPr>
            <a:spLocks noGrp="1"/>
          </p:cNvSpPr>
          <p:nvPr>
            <p:ph type="sldNum" sz="quarter" idx="12"/>
          </p:nvPr>
        </p:nvSpPr>
        <p:spPr/>
        <p:txBody>
          <a:bodyPr/>
          <a:lstStyle/>
          <a:p>
            <a:fld id="{F95E6910-D586-4B1A-BC87-A1DD68C0FBEB}" type="slidenum">
              <a:rPr lang="en-US" smtClean="0"/>
              <a:t>12</a:t>
            </a:fld>
            <a:endParaRPr lang="en-US"/>
          </a:p>
        </p:txBody>
      </p:sp>
      <p:sp>
        <p:nvSpPr>
          <p:cNvPr id="16" name="TextBox 15">
            <a:extLst>
              <a:ext uri="{FF2B5EF4-FFF2-40B4-BE49-F238E27FC236}">
                <a16:creationId xmlns:a16="http://schemas.microsoft.com/office/drawing/2014/main" id="{131D21A6-A92E-B26A-805C-BDAE021B15F1}"/>
              </a:ext>
            </a:extLst>
          </p:cNvPr>
          <p:cNvSpPr txBox="1"/>
          <p:nvPr/>
        </p:nvSpPr>
        <p:spPr>
          <a:xfrm>
            <a:off x="2935826" y="1753761"/>
            <a:ext cx="6364097" cy="1354217"/>
          </a:xfrm>
          <a:prstGeom prst="rect">
            <a:avLst/>
          </a:prstGeom>
          <a:noFill/>
        </p:spPr>
        <p:txBody>
          <a:bodyPr wrap="square">
            <a:spAutoFit/>
          </a:bodyPr>
          <a:lstStyle/>
          <a:p>
            <a:pPr>
              <a:spcAft>
                <a:spcPts val="600"/>
              </a:spcAft>
            </a:pPr>
            <a:r>
              <a:rPr lang="fr-FR" dirty="0">
                <a:solidFill>
                  <a:srgbClr val="0070C0"/>
                </a:solidFill>
              </a:rPr>
              <a:t>Heuristiques</a:t>
            </a:r>
          </a:p>
          <a:p>
            <a:pPr marL="285750" indent="-285750">
              <a:spcAft>
                <a:spcPts val="600"/>
              </a:spcAft>
              <a:buFont typeface="Arial" panose="020B0604020202020204" pitchFamily="34" charset="0"/>
              <a:buChar char="•"/>
            </a:pPr>
            <a:r>
              <a:rPr lang="fr-FR" dirty="0">
                <a:solidFill>
                  <a:schemeClr val="bg2">
                    <a:lumMod val="25000"/>
                  </a:schemeClr>
                </a:solidFill>
              </a:rPr>
              <a:t>Stratégies cognitives </a:t>
            </a:r>
            <a:r>
              <a:rPr lang="fr-FR" b="1" dirty="0">
                <a:solidFill>
                  <a:schemeClr val="bg2">
                    <a:lumMod val="25000"/>
                  </a:schemeClr>
                </a:solidFill>
              </a:rPr>
              <a:t>simples</a:t>
            </a:r>
            <a:r>
              <a:rPr lang="fr-FR" dirty="0">
                <a:solidFill>
                  <a:schemeClr val="bg2">
                    <a:lumMod val="25000"/>
                  </a:schemeClr>
                </a:solidFill>
              </a:rPr>
              <a:t>, </a:t>
            </a:r>
            <a:r>
              <a:rPr lang="fr-FR" b="1" dirty="0">
                <a:solidFill>
                  <a:schemeClr val="bg2">
                    <a:lumMod val="25000"/>
                  </a:schemeClr>
                </a:solidFill>
              </a:rPr>
              <a:t>rapides</a:t>
            </a:r>
            <a:r>
              <a:rPr lang="fr-FR" dirty="0">
                <a:solidFill>
                  <a:schemeClr val="bg2">
                    <a:lumMod val="25000"/>
                  </a:schemeClr>
                </a:solidFill>
              </a:rPr>
              <a:t>, </a:t>
            </a:r>
            <a:r>
              <a:rPr lang="fr-FR" b="1" dirty="0">
                <a:solidFill>
                  <a:schemeClr val="bg2">
                    <a:lumMod val="25000"/>
                  </a:schemeClr>
                </a:solidFill>
              </a:rPr>
              <a:t>frugales</a:t>
            </a:r>
          </a:p>
          <a:p>
            <a:pPr marL="285750" indent="-285750">
              <a:spcAft>
                <a:spcPts val="600"/>
              </a:spcAft>
              <a:buFont typeface="Arial" panose="020B0604020202020204" pitchFamily="34" charset="0"/>
              <a:buChar char="•"/>
            </a:pPr>
            <a:r>
              <a:rPr lang="fr-FR" dirty="0">
                <a:solidFill>
                  <a:schemeClr val="bg2">
                    <a:lumMod val="25000"/>
                  </a:schemeClr>
                </a:solidFill>
              </a:rPr>
              <a:t>Ignore souvent une partie de l’information pour parvenir rapidement à une solution suffisante (plutôt que parfaite)</a:t>
            </a:r>
          </a:p>
        </p:txBody>
      </p:sp>
      <p:sp>
        <p:nvSpPr>
          <p:cNvPr id="18" name="TextBox 17">
            <a:extLst>
              <a:ext uri="{FF2B5EF4-FFF2-40B4-BE49-F238E27FC236}">
                <a16:creationId xmlns:a16="http://schemas.microsoft.com/office/drawing/2014/main" id="{7AD878B7-076E-94D2-CB14-D76874EE543E}"/>
              </a:ext>
            </a:extLst>
          </p:cNvPr>
          <p:cNvSpPr txBox="1"/>
          <p:nvPr/>
        </p:nvSpPr>
        <p:spPr>
          <a:xfrm>
            <a:off x="5651233" y="4677114"/>
            <a:ext cx="6364097" cy="1277273"/>
          </a:xfrm>
          <a:prstGeom prst="rect">
            <a:avLst/>
          </a:prstGeom>
          <a:noFill/>
        </p:spPr>
        <p:txBody>
          <a:bodyPr wrap="square">
            <a:spAutoFit/>
          </a:bodyPr>
          <a:lstStyle/>
          <a:p>
            <a:pPr>
              <a:spcAft>
                <a:spcPts val="600"/>
              </a:spcAft>
            </a:pPr>
            <a:r>
              <a:rPr lang="fr-FR" dirty="0">
                <a:solidFill>
                  <a:srgbClr val="0070C0"/>
                </a:solidFill>
              </a:rPr>
              <a:t>Biais</a:t>
            </a:r>
          </a:p>
          <a:p>
            <a:pPr marL="285750" indent="-285750">
              <a:spcAft>
                <a:spcPts val="600"/>
              </a:spcAft>
              <a:buFont typeface="Arial" panose="020B0604020202020204" pitchFamily="34" charset="0"/>
              <a:buChar char="•"/>
            </a:pPr>
            <a:r>
              <a:rPr lang="fr-FR" dirty="0">
                <a:solidFill>
                  <a:schemeClr val="bg2">
                    <a:lumMod val="25000"/>
                  </a:schemeClr>
                </a:solidFill>
              </a:rPr>
              <a:t>Souvent vus comme des </a:t>
            </a:r>
            <a:r>
              <a:rPr lang="fr-FR" b="1" dirty="0">
                <a:solidFill>
                  <a:schemeClr val="bg2">
                    <a:lumMod val="25000"/>
                  </a:schemeClr>
                </a:solidFill>
              </a:rPr>
              <a:t>erreurs ou des écarts systématiques </a:t>
            </a:r>
            <a:r>
              <a:rPr lang="fr-FR" dirty="0">
                <a:solidFill>
                  <a:schemeClr val="bg2">
                    <a:lumMod val="25000"/>
                  </a:schemeClr>
                </a:solidFill>
              </a:rPr>
              <a:t>entre le jugement humain et une norme de rationalité (ex.: loi de probabilité ou de logique)</a:t>
            </a:r>
          </a:p>
        </p:txBody>
      </p:sp>
      <p:pic>
        <p:nvPicPr>
          <p:cNvPr id="19" name="Picture 2">
            <a:extLst>
              <a:ext uri="{FF2B5EF4-FFF2-40B4-BE49-F238E27FC236}">
                <a16:creationId xmlns:a16="http://schemas.microsoft.com/office/drawing/2014/main" id="{F82449C2-CD2E-8337-60DA-E3DE4225FD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9922" y="1633786"/>
            <a:ext cx="2895408" cy="1631216"/>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0EDA76B5-699B-E61A-E682-3980D5B11CC6}"/>
              </a:ext>
            </a:extLst>
          </p:cNvPr>
          <p:cNvGrpSpPr/>
          <p:nvPr/>
        </p:nvGrpSpPr>
        <p:grpSpPr>
          <a:xfrm>
            <a:off x="296509" y="1696440"/>
            <a:ext cx="5821365" cy="1353571"/>
            <a:chOff x="296509" y="1696440"/>
            <a:chExt cx="5821365" cy="1353571"/>
          </a:xfrm>
        </p:grpSpPr>
        <p:cxnSp>
          <p:nvCxnSpPr>
            <p:cNvPr id="22" name="Connector: Elbow 21">
              <a:extLst>
                <a:ext uri="{FF2B5EF4-FFF2-40B4-BE49-F238E27FC236}">
                  <a16:creationId xmlns:a16="http://schemas.microsoft.com/office/drawing/2014/main" id="{BE11C189-D224-7CAD-0463-F8933413F909}"/>
                </a:ext>
              </a:extLst>
            </p:cNvPr>
            <p:cNvCxnSpPr>
              <a:cxnSpLocks/>
              <a:stCxn id="23" idx="0"/>
              <a:endCxn id="16" idx="0"/>
            </p:cNvCxnSpPr>
            <p:nvPr/>
          </p:nvCxnSpPr>
          <p:spPr>
            <a:xfrm rot="16200000" flipH="1">
              <a:off x="3464383" y="-899730"/>
              <a:ext cx="57321" cy="5249661"/>
            </a:xfrm>
            <a:prstGeom prst="bentConnector3">
              <a:avLst>
                <a:gd name="adj1" fmla="val -686834"/>
              </a:avLst>
            </a:prstGeom>
            <a:ln>
              <a:prstDash val="sysDot"/>
              <a:tailEnd type="triangle"/>
            </a:ln>
          </p:spPr>
          <p:style>
            <a:lnRef idx="2">
              <a:schemeClr val="dk1"/>
            </a:lnRef>
            <a:fillRef idx="0">
              <a:schemeClr val="dk1"/>
            </a:fillRef>
            <a:effectRef idx="1">
              <a:schemeClr val="dk1"/>
            </a:effectRef>
            <a:fontRef idx="minor">
              <a:schemeClr val="tx1"/>
            </a:fontRef>
          </p:style>
        </p:cxnSp>
        <p:sp>
          <p:nvSpPr>
            <p:cNvPr id="23" name="Rectangle: Rounded Corners 22">
              <a:extLst>
                <a:ext uri="{FF2B5EF4-FFF2-40B4-BE49-F238E27FC236}">
                  <a16:creationId xmlns:a16="http://schemas.microsoft.com/office/drawing/2014/main" id="{A06FC1ED-DB84-3E78-1110-62685059F6D2}"/>
                </a:ext>
              </a:extLst>
            </p:cNvPr>
            <p:cNvSpPr/>
            <p:nvPr/>
          </p:nvSpPr>
          <p:spPr>
            <a:xfrm>
              <a:off x="296509" y="1696440"/>
              <a:ext cx="1143410" cy="1353571"/>
            </a:xfrm>
            <a:prstGeom prst="round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ooter Placeholder 2">
            <a:extLst>
              <a:ext uri="{FF2B5EF4-FFF2-40B4-BE49-F238E27FC236}">
                <a16:creationId xmlns:a16="http://schemas.microsoft.com/office/drawing/2014/main" id="{CB228B26-B780-E2CC-F537-97692A08451F}"/>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62213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5C20E-3E05-328F-6C87-C5577BD272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0AA9E-7FDA-7061-F89E-5DA4479B0CB5}"/>
              </a:ext>
            </a:extLst>
          </p:cNvPr>
          <p:cNvSpPr>
            <a:spLocks noGrp="1"/>
          </p:cNvSpPr>
          <p:nvPr>
            <p:ph type="title"/>
          </p:nvPr>
        </p:nvSpPr>
        <p:spPr/>
        <p:txBody>
          <a:bodyPr>
            <a:normAutofit/>
          </a:bodyPr>
          <a:lstStyle/>
          <a:p>
            <a:r>
              <a:rPr lang="fr-FR" sz="3200" dirty="0"/>
              <a:t>Pourquoi employer des heuristiques: </a:t>
            </a:r>
            <a:br>
              <a:rPr lang="fr-FR" sz="3200" dirty="0"/>
            </a:br>
            <a:r>
              <a:rPr lang="fr-FR" sz="3200" dirty="0"/>
              <a:t>le compromis précision-effort</a:t>
            </a:r>
            <a:endParaRPr lang="en-US" sz="3200" dirty="0"/>
          </a:p>
        </p:txBody>
      </p:sp>
      <p:sp>
        <p:nvSpPr>
          <p:cNvPr id="4" name="Slide Number Placeholder 3">
            <a:extLst>
              <a:ext uri="{FF2B5EF4-FFF2-40B4-BE49-F238E27FC236}">
                <a16:creationId xmlns:a16="http://schemas.microsoft.com/office/drawing/2014/main" id="{0DE5F144-318D-EECD-9C72-F2C27C7E91BC}"/>
              </a:ext>
            </a:extLst>
          </p:cNvPr>
          <p:cNvSpPr>
            <a:spLocks noGrp="1"/>
          </p:cNvSpPr>
          <p:nvPr>
            <p:ph type="sldNum" sz="quarter" idx="12"/>
          </p:nvPr>
        </p:nvSpPr>
        <p:spPr/>
        <p:txBody>
          <a:bodyPr/>
          <a:lstStyle/>
          <a:p>
            <a:fld id="{F95E6910-D586-4B1A-BC87-A1DD68C0FBEB}" type="slidenum">
              <a:rPr lang="en-US" smtClean="0"/>
              <a:t>13</a:t>
            </a:fld>
            <a:endParaRPr lang="en-US"/>
          </a:p>
        </p:txBody>
      </p:sp>
      <p:sp>
        <p:nvSpPr>
          <p:cNvPr id="16" name="TextBox 15">
            <a:extLst>
              <a:ext uri="{FF2B5EF4-FFF2-40B4-BE49-F238E27FC236}">
                <a16:creationId xmlns:a16="http://schemas.microsoft.com/office/drawing/2014/main" id="{BF383E6F-2BDC-40C0-1AA9-EEEA03541CEC}"/>
              </a:ext>
            </a:extLst>
          </p:cNvPr>
          <p:cNvSpPr txBox="1"/>
          <p:nvPr/>
        </p:nvSpPr>
        <p:spPr>
          <a:xfrm>
            <a:off x="170160" y="1558503"/>
            <a:ext cx="5742591" cy="1985159"/>
          </a:xfrm>
          <a:prstGeom prst="rect">
            <a:avLst/>
          </a:prstGeom>
          <a:noFill/>
        </p:spPr>
        <p:txBody>
          <a:bodyPr wrap="square">
            <a:spAutoFit/>
          </a:bodyPr>
          <a:lstStyle/>
          <a:p>
            <a:pPr>
              <a:spcAft>
                <a:spcPts val="600"/>
              </a:spcAft>
            </a:pPr>
            <a:r>
              <a:rPr lang="fr-FR" dirty="0">
                <a:solidFill>
                  <a:schemeClr val="bg2">
                    <a:lumMod val="25000"/>
                  </a:schemeClr>
                </a:solidFill>
              </a:rPr>
              <a:t>« Heuristiques et Biais »: idée de logiciels mentaux rapides, frugaux mais de mauvaise qualité.</a:t>
            </a:r>
          </a:p>
          <a:p>
            <a:pPr marL="342900" indent="-342900">
              <a:spcAft>
                <a:spcPts val="600"/>
              </a:spcAft>
              <a:buFont typeface="+mj-lt"/>
              <a:buAutoNum type="arabicParenR"/>
            </a:pPr>
            <a:r>
              <a:rPr lang="fr-FR" b="1" dirty="0">
                <a:solidFill>
                  <a:schemeClr val="bg2">
                    <a:lumMod val="25000"/>
                  </a:schemeClr>
                </a:solidFill>
              </a:rPr>
              <a:t>Les heuristiques sont toujours le </a:t>
            </a:r>
            <a:r>
              <a:rPr lang="fr-FR" b="1" dirty="0">
                <a:solidFill>
                  <a:srgbClr val="0070C0"/>
                </a:solidFill>
              </a:rPr>
              <a:t>2</a:t>
            </a:r>
            <a:r>
              <a:rPr lang="fr-FR" b="1" baseline="30000" dirty="0">
                <a:solidFill>
                  <a:srgbClr val="0070C0"/>
                </a:solidFill>
              </a:rPr>
              <a:t>e</a:t>
            </a:r>
            <a:r>
              <a:rPr lang="fr-FR" b="1" dirty="0">
                <a:solidFill>
                  <a:schemeClr val="bg2">
                    <a:lumMod val="25000"/>
                  </a:schemeClr>
                </a:solidFill>
              </a:rPr>
              <a:t> meilleur choix</a:t>
            </a:r>
          </a:p>
          <a:p>
            <a:pPr marL="342900" indent="-342900">
              <a:spcAft>
                <a:spcPts val="600"/>
              </a:spcAft>
              <a:buFont typeface="+mj-lt"/>
              <a:buAutoNum type="arabicParenR"/>
            </a:pPr>
            <a:r>
              <a:rPr lang="fr-FR" b="1" dirty="0">
                <a:solidFill>
                  <a:schemeClr val="bg2">
                    <a:lumMod val="25000"/>
                  </a:schemeClr>
                </a:solidFill>
              </a:rPr>
              <a:t>On les utilise à cause de </a:t>
            </a:r>
            <a:r>
              <a:rPr lang="fr-FR" b="1" dirty="0">
                <a:solidFill>
                  <a:srgbClr val="0070C0"/>
                </a:solidFill>
              </a:rPr>
              <a:t>limitations cognitives</a:t>
            </a:r>
          </a:p>
          <a:p>
            <a:pPr marL="342900" indent="-342900">
              <a:spcAft>
                <a:spcPts val="600"/>
              </a:spcAft>
              <a:buFont typeface="+mj-lt"/>
              <a:buAutoNum type="arabicParenR"/>
            </a:pPr>
            <a:r>
              <a:rPr lang="fr-FR" b="1" dirty="0">
                <a:solidFill>
                  <a:srgbClr val="0070C0"/>
                </a:solidFill>
              </a:rPr>
              <a:t>Plus</a:t>
            </a:r>
            <a:r>
              <a:rPr lang="fr-FR" b="1" dirty="0">
                <a:solidFill>
                  <a:schemeClr val="bg2">
                    <a:lumMod val="25000"/>
                  </a:schemeClr>
                </a:solidFill>
              </a:rPr>
              <a:t> d’informations, plus de calcul et plus de temps </a:t>
            </a:r>
            <a:r>
              <a:rPr lang="fr-FR" b="1" dirty="0">
                <a:solidFill>
                  <a:srgbClr val="0070C0"/>
                </a:solidFill>
              </a:rPr>
              <a:t>serait toujours préférable </a:t>
            </a:r>
            <a:r>
              <a:rPr lang="fr-FR" b="1" dirty="0">
                <a:solidFill>
                  <a:schemeClr val="bg2">
                    <a:lumMod val="25000"/>
                  </a:schemeClr>
                </a:solidFill>
              </a:rPr>
              <a:t>(1</a:t>
            </a:r>
            <a:r>
              <a:rPr lang="fr-FR" b="1" baseline="30000" dirty="0">
                <a:solidFill>
                  <a:schemeClr val="bg2">
                    <a:lumMod val="25000"/>
                  </a:schemeClr>
                </a:solidFill>
              </a:rPr>
              <a:t>e</a:t>
            </a:r>
            <a:r>
              <a:rPr lang="fr-FR" b="1" dirty="0">
                <a:solidFill>
                  <a:schemeClr val="bg2">
                    <a:lumMod val="25000"/>
                  </a:schemeClr>
                </a:solidFill>
              </a:rPr>
              <a:t> choix)</a:t>
            </a:r>
          </a:p>
        </p:txBody>
      </p:sp>
      <p:sp>
        <p:nvSpPr>
          <p:cNvPr id="7" name="TextBox 6">
            <a:extLst>
              <a:ext uri="{FF2B5EF4-FFF2-40B4-BE49-F238E27FC236}">
                <a16:creationId xmlns:a16="http://schemas.microsoft.com/office/drawing/2014/main" id="{5CBB55C6-C406-BA2C-25E0-9C984501042D}"/>
              </a:ext>
            </a:extLst>
          </p:cNvPr>
          <p:cNvSpPr txBox="1"/>
          <p:nvPr/>
        </p:nvSpPr>
        <p:spPr>
          <a:xfrm>
            <a:off x="94593" y="6413698"/>
            <a:ext cx="2469931" cy="307777"/>
          </a:xfrm>
          <a:prstGeom prst="rect">
            <a:avLst/>
          </a:prstGeom>
          <a:noFill/>
        </p:spPr>
        <p:txBody>
          <a:bodyPr wrap="square">
            <a:spAutoFit/>
          </a:bodyPr>
          <a:lstStyle/>
          <a:p>
            <a:r>
              <a:rPr lang="fr-FR" sz="1400" dirty="0" err="1">
                <a:solidFill>
                  <a:schemeClr val="bg2">
                    <a:lumMod val="25000"/>
                  </a:schemeClr>
                </a:solidFill>
              </a:rPr>
              <a:t>Gigerenzer</a:t>
            </a:r>
            <a:r>
              <a:rPr lang="fr-FR" sz="1400" dirty="0">
                <a:solidFill>
                  <a:schemeClr val="bg2">
                    <a:lumMod val="25000"/>
                  </a:schemeClr>
                </a:solidFill>
              </a:rPr>
              <a:t> &amp; Brighton, 2009</a:t>
            </a:r>
            <a:endParaRPr lang="en-US" sz="1400" dirty="0">
              <a:solidFill>
                <a:schemeClr val="bg2">
                  <a:lumMod val="25000"/>
                </a:schemeClr>
              </a:solidFill>
            </a:endParaRPr>
          </a:p>
        </p:txBody>
      </p:sp>
      <p:sp>
        <p:nvSpPr>
          <p:cNvPr id="10" name="TextBox 9">
            <a:extLst>
              <a:ext uri="{FF2B5EF4-FFF2-40B4-BE49-F238E27FC236}">
                <a16:creationId xmlns:a16="http://schemas.microsoft.com/office/drawing/2014/main" id="{FD27FA33-51AB-866D-E89C-39AEB4EF0271}"/>
              </a:ext>
            </a:extLst>
          </p:cNvPr>
          <p:cNvSpPr txBox="1"/>
          <p:nvPr/>
        </p:nvSpPr>
        <p:spPr>
          <a:xfrm>
            <a:off x="6373844" y="1728913"/>
            <a:ext cx="5742590" cy="1554272"/>
          </a:xfrm>
          <a:prstGeom prst="rect">
            <a:avLst/>
          </a:prstGeom>
          <a:noFill/>
        </p:spPr>
        <p:txBody>
          <a:bodyPr wrap="square">
            <a:spAutoFit/>
          </a:bodyPr>
          <a:lstStyle/>
          <a:p>
            <a:pPr marL="285750" indent="-285750">
              <a:spcAft>
                <a:spcPts val="600"/>
              </a:spcAft>
              <a:buFont typeface="Arial" panose="020B0604020202020204" pitchFamily="34" charset="0"/>
              <a:buChar char="•"/>
            </a:pPr>
            <a:r>
              <a:rPr lang="fr-FR" dirty="0">
                <a:solidFill>
                  <a:schemeClr val="bg2">
                    <a:lumMod val="25000"/>
                  </a:schemeClr>
                </a:solidFill>
              </a:rPr>
              <a:t>Ces points s’appuient sur l’hypothèse d’un </a:t>
            </a:r>
            <a:r>
              <a:rPr lang="fr-FR" b="1" dirty="0">
                <a:solidFill>
                  <a:schemeClr val="bg2">
                    <a:lumMod val="25000"/>
                  </a:schemeClr>
                </a:solidFill>
              </a:rPr>
              <a:t>compromis précision-effort</a:t>
            </a:r>
            <a:r>
              <a:rPr lang="fr-FR" dirty="0">
                <a:solidFill>
                  <a:schemeClr val="bg2">
                    <a:lumMod val="25000"/>
                  </a:schemeClr>
                </a:solidFill>
              </a:rPr>
              <a:t> : la précision est liée aux efforts fournis (information, calculs, temps)</a:t>
            </a:r>
          </a:p>
          <a:p>
            <a:pPr marL="285750" indent="-285750">
              <a:spcAft>
                <a:spcPts val="600"/>
              </a:spcAft>
              <a:buFont typeface="Arial" panose="020B0604020202020204" pitchFamily="34" charset="0"/>
              <a:buChar char="•"/>
            </a:pPr>
            <a:r>
              <a:rPr lang="fr-FR" dirty="0">
                <a:solidFill>
                  <a:schemeClr val="bg2">
                    <a:lumMod val="25000"/>
                  </a:schemeClr>
                </a:solidFill>
              </a:rPr>
              <a:t>Les heuristiques feraient économiser des ressources au prix d’une perte de qualité</a:t>
            </a:r>
          </a:p>
        </p:txBody>
      </p:sp>
      <p:grpSp>
        <p:nvGrpSpPr>
          <p:cNvPr id="22" name="Group 21">
            <a:extLst>
              <a:ext uri="{FF2B5EF4-FFF2-40B4-BE49-F238E27FC236}">
                <a16:creationId xmlns:a16="http://schemas.microsoft.com/office/drawing/2014/main" id="{F3972064-11E4-0C72-3F16-FFF232B167AB}"/>
              </a:ext>
            </a:extLst>
          </p:cNvPr>
          <p:cNvGrpSpPr/>
          <p:nvPr/>
        </p:nvGrpSpPr>
        <p:grpSpPr>
          <a:xfrm>
            <a:off x="3927253" y="3939080"/>
            <a:ext cx="4413694" cy="2474618"/>
            <a:chOff x="3910504" y="4092968"/>
            <a:chExt cx="4413694" cy="2474618"/>
          </a:xfrm>
        </p:grpSpPr>
        <p:pic>
          <p:nvPicPr>
            <p:cNvPr id="13" name="Picture 12" descr="A graph of an average cost&#10;&#10;AI-generated content may be incorrect.">
              <a:extLst>
                <a:ext uri="{FF2B5EF4-FFF2-40B4-BE49-F238E27FC236}">
                  <a16:creationId xmlns:a16="http://schemas.microsoft.com/office/drawing/2014/main" id="{F81B9175-E84D-8111-8971-FFCF6B015A06}"/>
                </a:ext>
              </a:extLst>
            </p:cNvPr>
            <p:cNvPicPr>
              <a:picLocks noChangeAspect="1"/>
            </p:cNvPicPr>
            <p:nvPr/>
          </p:nvPicPr>
          <p:blipFill>
            <a:blip r:embed="rId3">
              <a:extLst>
                <a:ext uri="{28A0092B-C50C-407E-A947-70E740481C1C}">
                  <a14:useLocalDpi xmlns:a14="http://schemas.microsoft.com/office/drawing/2010/main" val="0"/>
                </a:ext>
              </a:extLst>
            </a:blip>
            <a:srcRect l="14792" r="13430" b="31179"/>
            <a:stretch>
              <a:fillRect/>
            </a:stretch>
          </p:blipFill>
          <p:spPr>
            <a:xfrm>
              <a:off x="4457043" y="4123746"/>
              <a:ext cx="3277914" cy="2357174"/>
            </a:xfrm>
            <a:prstGeom prst="rect">
              <a:avLst/>
            </a:prstGeom>
          </p:spPr>
        </p:pic>
        <p:sp>
          <p:nvSpPr>
            <p:cNvPr id="17" name="TextBox 16">
              <a:extLst>
                <a:ext uri="{FF2B5EF4-FFF2-40B4-BE49-F238E27FC236}">
                  <a16:creationId xmlns:a16="http://schemas.microsoft.com/office/drawing/2014/main" id="{24CE51D0-5328-239B-DD00-FA031C2105EA}"/>
                </a:ext>
              </a:extLst>
            </p:cNvPr>
            <p:cNvSpPr txBox="1"/>
            <p:nvPr/>
          </p:nvSpPr>
          <p:spPr>
            <a:xfrm>
              <a:off x="4593017" y="4092968"/>
              <a:ext cx="3005965" cy="369332"/>
            </a:xfrm>
            <a:prstGeom prst="rect">
              <a:avLst/>
            </a:prstGeom>
            <a:solidFill>
              <a:schemeClr val="bg1"/>
            </a:solidFill>
          </p:spPr>
          <p:txBody>
            <a:bodyPr wrap="square" rtlCol="0">
              <a:spAutoFit/>
            </a:bodyPr>
            <a:lstStyle/>
            <a:p>
              <a:pPr algn="ctr"/>
              <a:r>
                <a:rPr lang="fr-FR" dirty="0"/>
                <a:t>Compromis précision-effort</a:t>
              </a:r>
              <a:endParaRPr lang="en-US" dirty="0"/>
            </a:p>
          </p:txBody>
        </p:sp>
        <p:sp>
          <p:nvSpPr>
            <p:cNvPr id="18" name="TextBox 17">
              <a:extLst>
                <a:ext uri="{FF2B5EF4-FFF2-40B4-BE49-F238E27FC236}">
                  <a16:creationId xmlns:a16="http://schemas.microsoft.com/office/drawing/2014/main" id="{1175EA2D-3BB7-244A-5744-2F89B23FC24D}"/>
                </a:ext>
              </a:extLst>
            </p:cNvPr>
            <p:cNvSpPr txBox="1"/>
            <p:nvPr/>
          </p:nvSpPr>
          <p:spPr>
            <a:xfrm>
              <a:off x="3910504" y="5202620"/>
              <a:ext cx="1135117" cy="369332"/>
            </a:xfrm>
            <a:prstGeom prst="rect">
              <a:avLst/>
            </a:prstGeom>
            <a:solidFill>
              <a:schemeClr val="bg1"/>
            </a:solidFill>
          </p:spPr>
          <p:txBody>
            <a:bodyPr wrap="square" rtlCol="0">
              <a:spAutoFit/>
            </a:bodyPr>
            <a:lstStyle/>
            <a:p>
              <a:pPr algn="r"/>
              <a:r>
                <a:rPr lang="fr-FR" dirty="0">
                  <a:solidFill>
                    <a:srgbClr val="002060"/>
                  </a:solidFill>
                </a:rPr>
                <a:t>Précision</a:t>
              </a:r>
              <a:endParaRPr lang="en-US" dirty="0">
                <a:solidFill>
                  <a:srgbClr val="002060"/>
                </a:solidFill>
              </a:endParaRPr>
            </a:p>
          </p:txBody>
        </p:sp>
        <p:sp>
          <p:nvSpPr>
            <p:cNvPr id="19" name="TextBox 18">
              <a:extLst>
                <a:ext uri="{FF2B5EF4-FFF2-40B4-BE49-F238E27FC236}">
                  <a16:creationId xmlns:a16="http://schemas.microsoft.com/office/drawing/2014/main" id="{5866DB98-48E6-BC56-E537-43DE40D48E96}"/>
                </a:ext>
              </a:extLst>
            </p:cNvPr>
            <p:cNvSpPr txBox="1"/>
            <p:nvPr/>
          </p:nvSpPr>
          <p:spPr>
            <a:xfrm>
              <a:off x="5528441" y="6198254"/>
              <a:ext cx="1135117" cy="369332"/>
            </a:xfrm>
            <a:prstGeom prst="rect">
              <a:avLst/>
            </a:prstGeom>
            <a:solidFill>
              <a:schemeClr val="bg1"/>
            </a:solidFill>
          </p:spPr>
          <p:txBody>
            <a:bodyPr wrap="square" rtlCol="0">
              <a:spAutoFit/>
            </a:bodyPr>
            <a:lstStyle/>
            <a:p>
              <a:pPr algn="ctr"/>
              <a:r>
                <a:rPr lang="fr-FR" dirty="0"/>
                <a:t>Effort</a:t>
              </a:r>
              <a:endParaRPr lang="en-US" dirty="0"/>
            </a:p>
          </p:txBody>
        </p:sp>
        <p:sp>
          <p:nvSpPr>
            <p:cNvPr id="20" name="TextBox 19">
              <a:extLst>
                <a:ext uri="{FF2B5EF4-FFF2-40B4-BE49-F238E27FC236}">
                  <a16:creationId xmlns:a16="http://schemas.microsoft.com/office/drawing/2014/main" id="{CD20E7D2-4474-7A1F-14DE-2FAE896040DC}"/>
                </a:ext>
              </a:extLst>
            </p:cNvPr>
            <p:cNvSpPr txBox="1"/>
            <p:nvPr/>
          </p:nvSpPr>
          <p:spPr>
            <a:xfrm>
              <a:off x="7031424" y="5202620"/>
              <a:ext cx="703534" cy="369332"/>
            </a:xfrm>
            <a:prstGeom prst="rect">
              <a:avLst/>
            </a:prstGeom>
            <a:solidFill>
              <a:schemeClr val="bg1"/>
            </a:solidFill>
          </p:spPr>
          <p:txBody>
            <a:bodyPr wrap="square" rtlCol="0">
              <a:spAutoFit/>
            </a:bodyPr>
            <a:lstStyle/>
            <a:p>
              <a:r>
                <a:rPr lang="fr-FR" dirty="0">
                  <a:solidFill>
                    <a:schemeClr val="accent6">
                      <a:lumMod val="50000"/>
                    </a:schemeClr>
                  </a:solidFill>
                </a:rPr>
                <a:t>Coût</a:t>
              </a:r>
              <a:endParaRPr lang="en-US" dirty="0">
                <a:solidFill>
                  <a:schemeClr val="accent6">
                    <a:lumMod val="50000"/>
                  </a:schemeClr>
                </a:solidFill>
              </a:endParaRPr>
            </a:p>
          </p:txBody>
        </p:sp>
        <p:sp>
          <p:nvSpPr>
            <p:cNvPr id="21" name="TextBox 20">
              <a:extLst>
                <a:ext uri="{FF2B5EF4-FFF2-40B4-BE49-F238E27FC236}">
                  <a16:creationId xmlns:a16="http://schemas.microsoft.com/office/drawing/2014/main" id="{79FFB4AB-0301-47D3-226C-7465761E6C5B}"/>
                </a:ext>
              </a:extLst>
            </p:cNvPr>
            <p:cNvSpPr txBox="1"/>
            <p:nvPr/>
          </p:nvSpPr>
          <p:spPr>
            <a:xfrm>
              <a:off x="5445350" y="4417714"/>
              <a:ext cx="2878848" cy="276999"/>
            </a:xfrm>
            <a:prstGeom prst="rect">
              <a:avLst/>
            </a:prstGeom>
            <a:solidFill>
              <a:schemeClr val="bg1"/>
            </a:solidFill>
          </p:spPr>
          <p:txBody>
            <a:bodyPr wrap="square" rtlCol="0">
              <a:spAutoFit/>
            </a:bodyPr>
            <a:lstStyle/>
            <a:p>
              <a:pPr algn="ctr"/>
              <a:r>
                <a:rPr lang="fr-FR" sz="1200" dirty="0"/>
                <a:t>Intérêt de faire un effort supplémentaire?</a:t>
              </a:r>
              <a:endParaRPr lang="en-US" sz="1200" dirty="0"/>
            </a:p>
          </p:txBody>
        </p:sp>
      </p:grpSp>
      <p:sp>
        <p:nvSpPr>
          <p:cNvPr id="23" name="TextBox 22">
            <a:extLst>
              <a:ext uri="{FF2B5EF4-FFF2-40B4-BE49-F238E27FC236}">
                <a16:creationId xmlns:a16="http://schemas.microsoft.com/office/drawing/2014/main" id="{CA0F6FD4-311C-138D-F627-6340CE9456E5}"/>
              </a:ext>
            </a:extLst>
          </p:cNvPr>
          <p:cNvSpPr txBox="1"/>
          <p:nvPr/>
        </p:nvSpPr>
        <p:spPr>
          <a:xfrm>
            <a:off x="399394" y="5080262"/>
            <a:ext cx="3215504" cy="369332"/>
          </a:xfrm>
          <a:prstGeom prst="rect">
            <a:avLst/>
          </a:prstGeom>
          <a:noFill/>
        </p:spPr>
        <p:txBody>
          <a:bodyPr wrap="square" rtlCol="0">
            <a:spAutoFit/>
          </a:bodyPr>
          <a:lstStyle/>
          <a:p>
            <a:pPr algn="ctr"/>
            <a:r>
              <a:rPr lang="fr-FR" dirty="0">
                <a:solidFill>
                  <a:schemeClr val="bg2">
                    <a:lumMod val="25000"/>
                  </a:schemeClr>
                </a:solidFill>
              </a:rPr>
              <a:t>Principe de l’évidence totale</a:t>
            </a:r>
            <a:endParaRPr lang="en-US" dirty="0">
              <a:solidFill>
                <a:schemeClr val="bg2">
                  <a:lumMod val="25000"/>
                </a:schemeClr>
              </a:solidFill>
            </a:endParaRPr>
          </a:p>
        </p:txBody>
      </p:sp>
      <p:sp>
        <p:nvSpPr>
          <p:cNvPr id="24" name="TextBox 23">
            <a:extLst>
              <a:ext uri="{FF2B5EF4-FFF2-40B4-BE49-F238E27FC236}">
                <a16:creationId xmlns:a16="http://schemas.microsoft.com/office/drawing/2014/main" id="{291DB667-11F8-51A6-1C08-EE9483102BB8}"/>
              </a:ext>
            </a:extLst>
          </p:cNvPr>
          <p:cNvSpPr txBox="1"/>
          <p:nvPr/>
        </p:nvSpPr>
        <p:spPr>
          <a:xfrm>
            <a:off x="8610600" y="4941410"/>
            <a:ext cx="2572407" cy="646331"/>
          </a:xfrm>
          <a:prstGeom prst="rect">
            <a:avLst/>
          </a:prstGeom>
          <a:noFill/>
        </p:spPr>
        <p:txBody>
          <a:bodyPr wrap="square" rtlCol="0">
            <a:spAutoFit/>
          </a:bodyPr>
          <a:lstStyle/>
          <a:p>
            <a:pPr algn="ctr"/>
            <a:r>
              <a:rPr lang="fr-FR" dirty="0">
                <a:solidFill>
                  <a:schemeClr val="bg2">
                    <a:lumMod val="25000"/>
                  </a:schemeClr>
                </a:solidFill>
              </a:rPr>
              <a:t>Rapport coût-bénéfices à optimiser</a:t>
            </a:r>
            <a:endParaRPr lang="en-US" dirty="0">
              <a:solidFill>
                <a:schemeClr val="bg2">
                  <a:lumMod val="25000"/>
                </a:schemeClr>
              </a:solidFill>
            </a:endParaRPr>
          </a:p>
        </p:txBody>
      </p:sp>
      <p:sp>
        <p:nvSpPr>
          <p:cNvPr id="3" name="Footer Placeholder 2">
            <a:extLst>
              <a:ext uri="{FF2B5EF4-FFF2-40B4-BE49-F238E27FC236}">
                <a16:creationId xmlns:a16="http://schemas.microsoft.com/office/drawing/2014/main" id="{ADEA3884-511E-3FDD-D121-C17A871F629C}"/>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06809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3FFBDF3-65D7-2F02-FF03-B640C0650FD6}"/>
              </a:ext>
            </a:extLst>
          </p:cNvPr>
          <p:cNvGrpSpPr>
            <a:grpSpLocks noChangeAspect="1"/>
          </p:cNvGrpSpPr>
          <p:nvPr/>
        </p:nvGrpSpPr>
        <p:grpSpPr>
          <a:xfrm>
            <a:off x="889077" y="1654029"/>
            <a:ext cx="4156192" cy="3125727"/>
            <a:chOff x="5333999" y="1631772"/>
            <a:chExt cx="4156933" cy="3126284"/>
          </a:xfrm>
        </p:grpSpPr>
        <p:pic>
          <p:nvPicPr>
            <p:cNvPr id="10" name="Picture 9" descr="A person running with a ball&#10;&#10;AI-generated content may be incorrect.">
              <a:extLst>
                <a:ext uri="{FF2B5EF4-FFF2-40B4-BE49-F238E27FC236}">
                  <a16:creationId xmlns:a16="http://schemas.microsoft.com/office/drawing/2014/main" id="{192087E3-025C-D758-E68C-77674A8A8827}"/>
                </a:ext>
              </a:extLst>
            </p:cNvPr>
            <p:cNvPicPr>
              <a:picLocks noChangeAspect="1"/>
            </p:cNvPicPr>
            <p:nvPr/>
          </p:nvPicPr>
          <p:blipFill>
            <a:blip r:embed="rId3">
              <a:extLst>
                <a:ext uri="{28A0092B-C50C-407E-A947-70E740481C1C}">
                  <a14:useLocalDpi xmlns:a14="http://schemas.microsoft.com/office/drawing/2010/main" val="0"/>
                </a:ext>
              </a:extLst>
            </a:blip>
            <a:srcRect t="459"/>
            <a:stretch>
              <a:fillRect/>
            </a:stretch>
          </p:blipFill>
          <p:spPr>
            <a:xfrm>
              <a:off x="5333999" y="1631772"/>
              <a:ext cx="4156933" cy="3126284"/>
            </a:xfrm>
            <a:prstGeom prst="rect">
              <a:avLst/>
            </a:prstGeom>
          </p:spPr>
        </p:pic>
        <p:sp>
          <p:nvSpPr>
            <p:cNvPr id="18" name="Rectangle 17">
              <a:extLst>
                <a:ext uri="{FF2B5EF4-FFF2-40B4-BE49-F238E27FC236}">
                  <a16:creationId xmlns:a16="http://schemas.microsoft.com/office/drawing/2014/main" id="{9017A495-4BA7-7A04-6FD6-4E07464F0894}"/>
                </a:ext>
              </a:extLst>
            </p:cNvPr>
            <p:cNvSpPr/>
            <p:nvPr/>
          </p:nvSpPr>
          <p:spPr>
            <a:xfrm>
              <a:off x="5397060" y="1631772"/>
              <a:ext cx="2196662" cy="8408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5806FF-5578-F478-E6F2-824ED9A23BAC}"/>
                </a:ext>
              </a:extLst>
            </p:cNvPr>
            <p:cNvSpPr/>
            <p:nvPr/>
          </p:nvSpPr>
          <p:spPr>
            <a:xfrm>
              <a:off x="7131266" y="1631772"/>
              <a:ext cx="930165" cy="2785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F57AF512-8562-EF88-9803-CD820163D03F}"/>
              </a:ext>
            </a:extLst>
          </p:cNvPr>
          <p:cNvGrpSpPr/>
          <p:nvPr/>
        </p:nvGrpSpPr>
        <p:grpSpPr>
          <a:xfrm>
            <a:off x="889076" y="1642282"/>
            <a:ext cx="4156192" cy="3140141"/>
            <a:chOff x="889076" y="1631772"/>
            <a:chExt cx="4156192" cy="3140141"/>
          </a:xfrm>
        </p:grpSpPr>
        <p:pic>
          <p:nvPicPr>
            <p:cNvPr id="8" name="Picture 7" descr="A person running with a ball&#10;&#10;AI-generated content may be incorrect.">
              <a:extLst>
                <a:ext uri="{FF2B5EF4-FFF2-40B4-BE49-F238E27FC236}">
                  <a16:creationId xmlns:a16="http://schemas.microsoft.com/office/drawing/2014/main" id="{26E1199F-8A04-7C47-8916-3BA6883CB0B8}"/>
                </a:ext>
              </a:extLst>
            </p:cNvPr>
            <p:cNvPicPr>
              <a:picLocks noChangeAspect="1"/>
            </p:cNvPicPr>
            <p:nvPr/>
          </p:nvPicPr>
          <p:blipFill>
            <a:blip r:embed="rId4">
              <a:extLst>
                <a:ext uri="{28A0092B-C50C-407E-A947-70E740481C1C}">
                  <a14:useLocalDpi xmlns:a14="http://schemas.microsoft.com/office/drawing/2010/main" val="0"/>
                </a:ext>
              </a:extLst>
            </a:blip>
            <a:srcRect r="1293"/>
            <a:stretch>
              <a:fillRect/>
            </a:stretch>
          </p:blipFill>
          <p:spPr>
            <a:xfrm>
              <a:off x="889076" y="1631772"/>
              <a:ext cx="4156192" cy="3140141"/>
            </a:xfrm>
            <a:prstGeom prst="rect">
              <a:avLst/>
            </a:prstGeom>
          </p:spPr>
        </p:pic>
        <p:sp>
          <p:nvSpPr>
            <p:cNvPr id="15" name="Rectangle 14">
              <a:extLst>
                <a:ext uri="{FF2B5EF4-FFF2-40B4-BE49-F238E27FC236}">
                  <a16:creationId xmlns:a16="http://schemas.microsoft.com/office/drawing/2014/main" id="{586A3CC8-DCAE-C0F1-B95E-8E4BC2ACE6EB}"/>
                </a:ext>
              </a:extLst>
            </p:cNvPr>
            <p:cNvSpPr/>
            <p:nvPr/>
          </p:nvSpPr>
          <p:spPr>
            <a:xfrm>
              <a:off x="998483" y="1639614"/>
              <a:ext cx="2196662" cy="8408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9DD66F-DFB9-A631-579B-83E07FBB09CB}"/>
                </a:ext>
              </a:extLst>
            </p:cNvPr>
            <p:cNvSpPr/>
            <p:nvPr/>
          </p:nvSpPr>
          <p:spPr>
            <a:xfrm>
              <a:off x="2732689" y="1639614"/>
              <a:ext cx="930165" cy="2785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0C977929-5B90-ED92-61E5-F569FFF817B4}"/>
              </a:ext>
            </a:extLst>
          </p:cNvPr>
          <p:cNvGrpSpPr/>
          <p:nvPr/>
        </p:nvGrpSpPr>
        <p:grpSpPr>
          <a:xfrm>
            <a:off x="889075" y="1644504"/>
            <a:ext cx="4156192" cy="3140141"/>
            <a:chOff x="889075" y="1654029"/>
            <a:chExt cx="4156192" cy="3140141"/>
          </a:xfrm>
        </p:grpSpPr>
        <p:grpSp>
          <p:nvGrpSpPr>
            <p:cNvPr id="27" name="Group 26">
              <a:extLst>
                <a:ext uri="{FF2B5EF4-FFF2-40B4-BE49-F238E27FC236}">
                  <a16:creationId xmlns:a16="http://schemas.microsoft.com/office/drawing/2014/main" id="{62E99D27-4E60-5457-2989-4EFA2689DFA2}"/>
                </a:ext>
              </a:extLst>
            </p:cNvPr>
            <p:cNvGrpSpPr/>
            <p:nvPr/>
          </p:nvGrpSpPr>
          <p:grpSpPr>
            <a:xfrm>
              <a:off x="889075" y="1654029"/>
              <a:ext cx="4156192" cy="3140141"/>
              <a:chOff x="889076" y="1631772"/>
              <a:chExt cx="4156192" cy="3140141"/>
            </a:xfrm>
          </p:grpSpPr>
          <p:pic>
            <p:nvPicPr>
              <p:cNvPr id="28" name="Picture 27" descr="A person running with a ball&#10;&#10;AI-generated content may be incorrect.">
                <a:extLst>
                  <a:ext uri="{FF2B5EF4-FFF2-40B4-BE49-F238E27FC236}">
                    <a16:creationId xmlns:a16="http://schemas.microsoft.com/office/drawing/2014/main" id="{27FCC7C4-8C55-24F0-ACA1-B5ECEE66BA87}"/>
                  </a:ext>
                </a:extLst>
              </p:cNvPr>
              <p:cNvPicPr>
                <a:picLocks noChangeAspect="1"/>
              </p:cNvPicPr>
              <p:nvPr/>
            </p:nvPicPr>
            <p:blipFill>
              <a:blip r:embed="rId4">
                <a:extLst>
                  <a:ext uri="{28A0092B-C50C-407E-A947-70E740481C1C}">
                    <a14:useLocalDpi xmlns:a14="http://schemas.microsoft.com/office/drawing/2010/main" val="0"/>
                  </a:ext>
                </a:extLst>
              </a:blip>
              <a:srcRect r="1293"/>
              <a:stretch>
                <a:fillRect/>
              </a:stretch>
            </p:blipFill>
            <p:spPr>
              <a:xfrm>
                <a:off x="889076" y="1631772"/>
                <a:ext cx="4156192" cy="3140141"/>
              </a:xfrm>
              <a:prstGeom prst="rect">
                <a:avLst/>
              </a:prstGeom>
            </p:spPr>
          </p:pic>
          <p:sp>
            <p:nvSpPr>
              <p:cNvPr id="29" name="Rectangle 28">
                <a:extLst>
                  <a:ext uri="{FF2B5EF4-FFF2-40B4-BE49-F238E27FC236}">
                    <a16:creationId xmlns:a16="http://schemas.microsoft.com/office/drawing/2014/main" id="{B8885990-0B82-DAC9-1F05-EE796AD22DA7}"/>
                  </a:ext>
                </a:extLst>
              </p:cNvPr>
              <p:cNvSpPr/>
              <p:nvPr/>
            </p:nvSpPr>
            <p:spPr>
              <a:xfrm>
                <a:off x="998483" y="1639614"/>
                <a:ext cx="2196662" cy="8408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8F4657D-7C7C-EB4A-E239-A32ABC444839}"/>
                  </a:ext>
                </a:extLst>
              </p:cNvPr>
              <p:cNvSpPr/>
              <p:nvPr/>
            </p:nvSpPr>
            <p:spPr>
              <a:xfrm>
                <a:off x="2732689" y="1639614"/>
                <a:ext cx="930165" cy="2785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8BC70FE0-56AD-21AE-3764-270DD5D9A447}"/>
                </a:ext>
              </a:extLst>
            </p:cNvPr>
            <p:cNvSpPr/>
            <p:nvPr/>
          </p:nvSpPr>
          <p:spPr>
            <a:xfrm>
              <a:off x="1912472" y="3195524"/>
              <a:ext cx="935421" cy="571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35A49F9-35E5-ED56-29A2-D4BCDB6AAA0D}"/>
                </a:ext>
              </a:extLst>
            </p:cNvPr>
            <p:cNvSpPr/>
            <p:nvPr/>
          </p:nvSpPr>
          <p:spPr>
            <a:xfrm>
              <a:off x="2243138" y="3097910"/>
              <a:ext cx="107156" cy="97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C618E48-CF8E-82CA-9FE8-5A27459A8C08}"/>
              </a:ext>
            </a:extLst>
          </p:cNvPr>
          <p:cNvSpPr>
            <a:spLocks noGrp="1"/>
          </p:cNvSpPr>
          <p:nvPr>
            <p:ph type="title"/>
          </p:nvPr>
        </p:nvSpPr>
        <p:spPr/>
        <p:txBody>
          <a:bodyPr/>
          <a:lstStyle/>
          <a:p>
            <a:r>
              <a:rPr lang="fr-FR" dirty="0"/>
              <a:t>Les heuristiques sont-elles toujours le 2</a:t>
            </a:r>
            <a:r>
              <a:rPr lang="fr-FR" baseline="30000" dirty="0"/>
              <a:t>e</a:t>
            </a:r>
            <a:r>
              <a:rPr lang="fr-FR" dirty="0"/>
              <a:t> meilleur choix ?</a:t>
            </a:r>
            <a:endParaRPr lang="en-US" dirty="0"/>
          </a:p>
        </p:txBody>
      </p:sp>
      <p:sp>
        <p:nvSpPr>
          <p:cNvPr id="4" name="Slide Number Placeholder 3">
            <a:extLst>
              <a:ext uri="{FF2B5EF4-FFF2-40B4-BE49-F238E27FC236}">
                <a16:creationId xmlns:a16="http://schemas.microsoft.com/office/drawing/2014/main" id="{2251112E-648F-5F32-C474-5A6295CE2A6E}"/>
              </a:ext>
            </a:extLst>
          </p:cNvPr>
          <p:cNvSpPr>
            <a:spLocks noGrp="1"/>
          </p:cNvSpPr>
          <p:nvPr>
            <p:ph type="sldNum" sz="quarter" idx="12"/>
          </p:nvPr>
        </p:nvSpPr>
        <p:spPr/>
        <p:txBody>
          <a:bodyPr/>
          <a:lstStyle/>
          <a:p>
            <a:fld id="{F95E6910-D586-4B1A-BC87-A1DD68C0FBEB}" type="slidenum">
              <a:rPr lang="en-US" smtClean="0"/>
              <a:t>14</a:t>
            </a:fld>
            <a:endParaRPr lang="en-US"/>
          </a:p>
        </p:txBody>
      </p:sp>
      <p:sp>
        <p:nvSpPr>
          <p:cNvPr id="6" name="TextBox 5">
            <a:extLst>
              <a:ext uri="{FF2B5EF4-FFF2-40B4-BE49-F238E27FC236}">
                <a16:creationId xmlns:a16="http://schemas.microsoft.com/office/drawing/2014/main" id="{C988E4C6-A36C-B08F-1668-10EB5E019939}"/>
              </a:ext>
            </a:extLst>
          </p:cNvPr>
          <p:cNvSpPr txBox="1"/>
          <p:nvPr/>
        </p:nvSpPr>
        <p:spPr>
          <a:xfrm>
            <a:off x="94593" y="6413698"/>
            <a:ext cx="6327228" cy="307777"/>
          </a:xfrm>
          <a:prstGeom prst="rect">
            <a:avLst/>
          </a:prstGeom>
          <a:noFill/>
        </p:spPr>
        <p:txBody>
          <a:bodyPr wrap="square">
            <a:spAutoFit/>
          </a:bodyPr>
          <a:lstStyle/>
          <a:p>
            <a:r>
              <a:rPr lang="fr-FR" sz="1400" dirty="0" err="1">
                <a:solidFill>
                  <a:schemeClr val="bg2">
                    <a:lumMod val="25000"/>
                  </a:schemeClr>
                </a:solidFill>
              </a:rPr>
              <a:t>Gigerenzer</a:t>
            </a:r>
            <a:r>
              <a:rPr lang="fr-FR" sz="1400" dirty="0">
                <a:solidFill>
                  <a:schemeClr val="bg2">
                    <a:lumMod val="25000"/>
                  </a:schemeClr>
                </a:solidFill>
              </a:rPr>
              <a:t> &amp; Brighton, 2009; Adapté d’une présentation de </a:t>
            </a:r>
            <a:r>
              <a:rPr lang="fr-FR" sz="1400" dirty="0">
                <a:solidFill>
                  <a:schemeClr val="bg2">
                    <a:lumMod val="25000"/>
                  </a:schemeClr>
                </a:solidFill>
                <a:hlinkClick r:id="rId5"/>
              </a:rPr>
              <a:t>Bernadette Lee</a:t>
            </a:r>
            <a:endParaRPr lang="en-US" sz="1400" dirty="0">
              <a:solidFill>
                <a:schemeClr val="bg2">
                  <a:lumMod val="25000"/>
                </a:schemeClr>
              </a:solidFill>
            </a:endParaRPr>
          </a:p>
        </p:txBody>
      </p:sp>
      <p:sp>
        <p:nvSpPr>
          <p:cNvPr id="12" name="TextBox 11">
            <a:extLst>
              <a:ext uri="{FF2B5EF4-FFF2-40B4-BE49-F238E27FC236}">
                <a16:creationId xmlns:a16="http://schemas.microsoft.com/office/drawing/2014/main" id="{34384634-FF64-789F-4363-3E69CD86E246}"/>
              </a:ext>
            </a:extLst>
          </p:cNvPr>
          <p:cNvSpPr txBox="1"/>
          <p:nvPr/>
        </p:nvSpPr>
        <p:spPr>
          <a:xfrm>
            <a:off x="6096000" y="2070537"/>
            <a:ext cx="5735428" cy="3785652"/>
          </a:xfrm>
          <a:prstGeom prst="rect">
            <a:avLst/>
          </a:prstGeom>
          <a:noFill/>
        </p:spPr>
        <p:txBody>
          <a:bodyPr wrap="square">
            <a:spAutoFit/>
          </a:bodyPr>
          <a:lstStyle/>
          <a:p>
            <a:pPr>
              <a:spcAft>
                <a:spcPts val="600"/>
              </a:spcAft>
            </a:pPr>
            <a:r>
              <a:rPr lang="fr-FR" altLang="en-US" sz="2000" dirty="0">
                <a:solidFill>
                  <a:srgbClr val="0070C0"/>
                </a:solidFill>
              </a:rPr>
              <a:t>Les heuristiques sont des réponses fonctionnelles à l’incertitude environnementale.</a:t>
            </a:r>
          </a:p>
          <a:p>
            <a:pPr marL="342900" indent="-342900">
              <a:spcAft>
                <a:spcPts val="600"/>
              </a:spcAft>
              <a:buFont typeface="Arial" panose="020B0604020202020204" pitchFamily="34" charset="0"/>
              <a:buChar char="•"/>
            </a:pPr>
            <a:r>
              <a:rPr lang="fr-FR" altLang="en-US" sz="2000" dirty="0">
                <a:solidFill>
                  <a:schemeClr val="bg2">
                    <a:lumMod val="25000"/>
                  </a:schemeClr>
                </a:solidFill>
              </a:rPr>
              <a:t>Ignorent des informations</a:t>
            </a:r>
          </a:p>
          <a:p>
            <a:pPr marL="342900" indent="-342900">
              <a:spcAft>
                <a:spcPts val="600"/>
              </a:spcAft>
              <a:buFont typeface="Arial" panose="020B0604020202020204" pitchFamily="34" charset="0"/>
              <a:buChar char="•"/>
            </a:pPr>
            <a:r>
              <a:rPr lang="fr-FR" altLang="en-US" sz="2000" dirty="0">
                <a:solidFill>
                  <a:schemeClr val="bg2">
                    <a:lumMod val="25000"/>
                  </a:schemeClr>
                </a:solidFill>
              </a:rPr>
              <a:t>Sont efficaces en termes de calculs </a:t>
            </a:r>
            <a:r>
              <a:rPr lang="fr-FR" altLang="en-US" sz="2000" i="1" dirty="0">
                <a:solidFill>
                  <a:schemeClr val="bg2">
                    <a:lumMod val="25000"/>
                  </a:schemeClr>
                </a:solidFill>
              </a:rPr>
              <a:t>computationnels </a:t>
            </a:r>
            <a:br>
              <a:rPr lang="fr-FR" altLang="en-US" sz="2000" i="1" dirty="0">
                <a:solidFill>
                  <a:schemeClr val="bg2">
                    <a:lumMod val="25000"/>
                  </a:schemeClr>
                </a:solidFill>
              </a:rPr>
            </a:br>
            <a:r>
              <a:rPr lang="fr-FR" altLang="en-US" sz="2000" dirty="0">
                <a:solidFill>
                  <a:schemeClr val="bg2">
                    <a:lumMod val="25000"/>
                  </a:schemeClr>
                </a:solidFill>
              </a:rPr>
              <a:t>(ni maximisation ni optimisation)</a:t>
            </a:r>
          </a:p>
          <a:p>
            <a:pPr marL="342900" indent="-342900">
              <a:spcAft>
                <a:spcPts val="600"/>
              </a:spcAft>
              <a:buFont typeface="Arial" panose="020B0604020202020204" pitchFamily="34" charset="0"/>
              <a:buChar char="•"/>
            </a:pPr>
            <a:r>
              <a:rPr lang="fr-FR" altLang="en-US" sz="2000" dirty="0">
                <a:solidFill>
                  <a:schemeClr val="bg2">
                    <a:lumMod val="25000"/>
                  </a:schemeClr>
                </a:solidFill>
              </a:rPr>
              <a:t>Aboutissent à des solutions satisfaisantes (« Good </a:t>
            </a:r>
            <a:r>
              <a:rPr lang="fr-FR" altLang="en-US" sz="2000" dirty="0" err="1">
                <a:solidFill>
                  <a:schemeClr val="bg2">
                    <a:lumMod val="25000"/>
                  </a:schemeClr>
                </a:solidFill>
              </a:rPr>
              <a:t>enough</a:t>
            </a:r>
            <a:r>
              <a:rPr lang="fr-FR" altLang="en-US" sz="2000" dirty="0">
                <a:solidFill>
                  <a:schemeClr val="bg2">
                    <a:lumMod val="25000"/>
                  </a:schemeClr>
                </a:solidFill>
              </a:rPr>
              <a:t> »)</a:t>
            </a:r>
          </a:p>
          <a:p>
            <a:pPr marL="342900" indent="-342900">
              <a:spcAft>
                <a:spcPts val="600"/>
              </a:spcAft>
              <a:buFont typeface="Arial" panose="020B0604020202020204" pitchFamily="34" charset="0"/>
              <a:buChar char="•"/>
            </a:pPr>
            <a:r>
              <a:rPr lang="fr-FR" altLang="en-US" sz="2000" dirty="0">
                <a:solidFill>
                  <a:schemeClr val="bg2">
                    <a:lumMod val="25000"/>
                  </a:schemeClr>
                </a:solidFill>
              </a:rPr>
              <a:t>Sont adaptées (une heuristique donnée est optimale dans certains contextes environnementaux au détriment d'autres)</a:t>
            </a:r>
          </a:p>
        </p:txBody>
      </p:sp>
      <p:sp>
        <p:nvSpPr>
          <p:cNvPr id="22" name="TextBox 21">
            <a:extLst>
              <a:ext uri="{FF2B5EF4-FFF2-40B4-BE49-F238E27FC236}">
                <a16:creationId xmlns:a16="http://schemas.microsoft.com/office/drawing/2014/main" id="{8AF132B2-2FB3-6492-F883-57B764B484AA}"/>
              </a:ext>
            </a:extLst>
          </p:cNvPr>
          <p:cNvSpPr txBox="1"/>
          <p:nvPr/>
        </p:nvSpPr>
        <p:spPr>
          <a:xfrm>
            <a:off x="310718" y="5172155"/>
            <a:ext cx="5469972" cy="646331"/>
          </a:xfrm>
          <a:prstGeom prst="rect">
            <a:avLst/>
          </a:prstGeom>
          <a:noFill/>
        </p:spPr>
        <p:txBody>
          <a:bodyPr wrap="square">
            <a:spAutoFit/>
          </a:bodyPr>
          <a:lstStyle/>
          <a:p>
            <a:pPr algn="ctr"/>
            <a:r>
              <a:rPr lang="en-US" dirty="0">
                <a:solidFill>
                  <a:srgbClr val="0070C0"/>
                </a:solidFill>
              </a:rPr>
              <a:t>Aussi </a:t>
            </a:r>
            <a:r>
              <a:rPr lang="en-US" dirty="0" err="1">
                <a:solidFill>
                  <a:srgbClr val="0070C0"/>
                </a:solidFill>
              </a:rPr>
              <a:t>efficace</a:t>
            </a:r>
            <a:r>
              <a:rPr lang="en-US" dirty="0">
                <a:solidFill>
                  <a:srgbClr val="0070C0"/>
                </a:solidFill>
              </a:rPr>
              <a:t> et </a:t>
            </a:r>
            <a:r>
              <a:rPr lang="en-US" dirty="0" err="1">
                <a:solidFill>
                  <a:srgbClr val="0070C0"/>
                </a:solidFill>
              </a:rPr>
              <a:t>moins</a:t>
            </a:r>
            <a:r>
              <a:rPr lang="en-US" dirty="0">
                <a:solidFill>
                  <a:srgbClr val="0070C0"/>
                </a:solidFill>
              </a:rPr>
              <a:t> </a:t>
            </a:r>
            <a:r>
              <a:rPr lang="en-US" dirty="0" err="1">
                <a:solidFill>
                  <a:srgbClr val="0070C0"/>
                </a:solidFill>
              </a:rPr>
              <a:t>exigeant</a:t>
            </a:r>
            <a:r>
              <a:rPr lang="en-US" dirty="0">
                <a:solidFill>
                  <a:srgbClr val="0070C0"/>
                </a:solidFill>
              </a:rPr>
              <a:t> </a:t>
            </a:r>
            <a:r>
              <a:rPr lang="en-US" dirty="0" err="1">
                <a:solidFill>
                  <a:srgbClr val="0070C0"/>
                </a:solidFill>
              </a:rPr>
              <a:t>qu’un</a:t>
            </a:r>
            <a:r>
              <a:rPr lang="en-US" dirty="0">
                <a:solidFill>
                  <a:srgbClr val="0070C0"/>
                </a:solidFill>
              </a:rPr>
              <a:t> </a:t>
            </a:r>
            <a:r>
              <a:rPr lang="en-US" dirty="0" err="1">
                <a:solidFill>
                  <a:srgbClr val="0070C0"/>
                </a:solidFill>
              </a:rPr>
              <a:t>calcul</a:t>
            </a:r>
            <a:r>
              <a:rPr lang="en-US" dirty="0">
                <a:solidFill>
                  <a:srgbClr val="0070C0"/>
                </a:solidFill>
              </a:rPr>
              <a:t> </a:t>
            </a:r>
            <a:r>
              <a:rPr lang="en-US" dirty="0" err="1">
                <a:solidFill>
                  <a:srgbClr val="0070C0"/>
                </a:solidFill>
              </a:rPr>
              <a:t>basé</a:t>
            </a:r>
            <a:r>
              <a:rPr lang="en-US" dirty="0">
                <a:solidFill>
                  <a:srgbClr val="0070C0"/>
                </a:solidFill>
              </a:rPr>
              <a:t> sur plus </a:t>
            </a:r>
            <a:r>
              <a:rPr lang="en-US" dirty="0" err="1">
                <a:solidFill>
                  <a:srgbClr val="0070C0"/>
                </a:solidFill>
              </a:rPr>
              <a:t>d’informations</a:t>
            </a:r>
            <a:r>
              <a:rPr lang="en-US" dirty="0">
                <a:solidFill>
                  <a:srgbClr val="0070C0"/>
                </a:solidFill>
              </a:rPr>
              <a:t> (ex.: </a:t>
            </a:r>
            <a:r>
              <a:rPr lang="en-US" dirty="0" err="1">
                <a:solidFill>
                  <a:srgbClr val="0070C0"/>
                </a:solidFill>
              </a:rPr>
              <a:t>équations</a:t>
            </a:r>
            <a:r>
              <a:rPr lang="en-US" dirty="0">
                <a:solidFill>
                  <a:srgbClr val="0070C0"/>
                </a:solidFill>
              </a:rPr>
              <a:t> </a:t>
            </a:r>
            <a:r>
              <a:rPr lang="en-US" dirty="0" err="1">
                <a:solidFill>
                  <a:srgbClr val="0070C0"/>
                </a:solidFill>
              </a:rPr>
              <a:t>différentielles</a:t>
            </a:r>
            <a:r>
              <a:rPr lang="en-US" dirty="0">
                <a:solidFill>
                  <a:srgbClr val="0070C0"/>
                </a:solidFill>
              </a:rPr>
              <a:t>)</a:t>
            </a:r>
          </a:p>
        </p:txBody>
      </p:sp>
      <p:sp>
        <p:nvSpPr>
          <p:cNvPr id="3" name="Footer Placeholder 2">
            <a:extLst>
              <a:ext uri="{FF2B5EF4-FFF2-40B4-BE49-F238E27FC236}">
                <a16:creationId xmlns:a16="http://schemas.microsoft.com/office/drawing/2014/main" id="{B46E10A6-8398-DF56-A538-80DC6D749A0A}"/>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64501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DCD54BB-057A-3657-F010-54717198CAB5}"/>
              </a:ext>
            </a:extLst>
          </p:cNvPr>
          <p:cNvGrpSpPr/>
          <p:nvPr/>
        </p:nvGrpSpPr>
        <p:grpSpPr>
          <a:xfrm>
            <a:off x="8221717" y="2833411"/>
            <a:ext cx="3362639" cy="3705501"/>
            <a:chOff x="7189745" y="3012087"/>
            <a:chExt cx="3362639" cy="3705501"/>
          </a:xfrm>
        </p:grpSpPr>
        <p:pic>
          <p:nvPicPr>
            <p:cNvPr id="6" name="Picture 5">
              <a:extLst>
                <a:ext uri="{FF2B5EF4-FFF2-40B4-BE49-F238E27FC236}">
                  <a16:creationId xmlns:a16="http://schemas.microsoft.com/office/drawing/2014/main" id="{BB91101B-FA5B-9C89-2482-FE786B925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692" t="8157" r="20236" b="47717"/>
            <a:stretch>
              <a:fillRect/>
            </a:stretch>
          </p:blipFill>
          <p:spPr bwMode="auto">
            <a:xfrm>
              <a:off x="7189745" y="3385306"/>
              <a:ext cx="3362639" cy="3332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a:extLst>
                <a:ext uri="{FF2B5EF4-FFF2-40B4-BE49-F238E27FC236}">
                  <a16:creationId xmlns:a16="http://schemas.microsoft.com/office/drawing/2014/main" id="{D77CFA7B-FF3C-9DFC-63C7-507A850F3539}"/>
                </a:ext>
              </a:extLst>
            </p:cNvPr>
            <p:cNvSpPr txBox="1"/>
            <p:nvPr/>
          </p:nvSpPr>
          <p:spPr>
            <a:xfrm>
              <a:off x="7769418" y="3012087"/>
              <a:ext cx="2203291" cy="369332"/>
            </a:xfrm>
            <a:prstGeom prst="rect">
              <a:avLst/>
            </a:prstGeom>
            <a:noFill/>
          </p:spPr>
          <p:txBody>
            <a:bodyPr wrap="square" rtlCol="0">
              <a:spAutoFit/>
            </a:bodyPr>
            <a:lstStyle/>
            <a:p>
              <a:r>
                <a:rPr lang="fr-FR" dirty="0">
                  <a:solidFill>
                    <a:schemeClr val="accent2"/>
                  </a:solidFill>
                </a:rPr>
                <a:t>Effet </a:t>
              </a:r>
              <a:r>
                <a:rPr lang="fr-FR" i="1" dirty="0" err="1">
                  <a:solidFill>
                    <a:schemeClr val="accent2"/>
                  </a:solidFill>
                </a:rPr>
                <a:t>Less</a:t>
              </a:r>
              <a:r>
                <a:rPr lang="fr-FR" i="1" dirty="0">
                  <a:solidFill>
                    <a:schemeClr val="accent2"/>
                  </a:solidFill>
                </a:rPr>
                <a:t> </a:t>
              </a:r>
              <a:r>
                <a:rPr lang="fr-FR" i="1" dirty="0" err="1">
                  <a:solidFill>
                    <a:schemeClr val="accent2"/>
                  </a:solidFill>
                </a:rPr>
                <a:t>is</a:t>
              </a:r>
              <a:r>
                <a:rPr lang="fr-FR" i="1" dirty="0">
                  <a:solidFill>
                    <a:schemeClr val="accent2"/>
                  </a:solidFill>
                </a:rPr>
                <a:t> More</a:t>
              </a:r>
              <a:endParaRPr lang="en-US" dirty="0">
                <a:solidFill>
                  <a:schemeClr val="accent2"/>
                </a:solidFill>
              </a:endParaRPr>
            </a:p>
          </p:txBody>
        </p:sp>
      </p:grpSp>
      <p:sp>
        <p:nvSpPr>
          <p:cNvPr id="3" name="Content Placeholder 2">
            <a:extLst>
              <a:ext uri="{FF2B5EF4-FFF2-40B4-BE49-F238E27FC236}">
                <a16:creationId xmlns:a16="http://schemas.microsoft.com/office/drawing/2014/main" id="{7F7CAC9F-A65B-699F-6468-CF1906A7681C}"/>
              </a:ext>
            </a:extLst>
          </p:cNvPr>
          <p:cNvSpPr>
            <a:spLocks noGrp="1"/>
          </p:cNvSpPr>
          <p:nvPr>
            <p:ph idx="1"/>
          </p:nvPr>
        </p:nvSpPr>
        <p:spPr>
          <a:xfrm>
            <a:off x="397050" y="1618479"/>
            <a:ext cx="5383639" cy="4546402"/>
          </a:xfrm>
        </p:spPr>
        <p:txBody>
          <a:bodyPr anchor="ctr">
            <a:normAutofit/>
          </a:bodyPr>
          <a:lstStyle/>
          <a:p>
            <a:pPr marL="0" indent="0">
              <a:spcAft>
                <a:spcPts val="600"/>
              </a:spcAft>
              <a:buNone/>
            </a:pPr>
            <a:r>
              <a:rPr lang="fr-FR" sz="2000" dirty="0"/>
              <a:t>Raisons du recours à l'heuristique par le système cognitif </a:t>
            </a:r>
          </a:p>
          <a:p>
            <a:pPr marL="457200" indent="-457200">
              <a:spcAft>
                <a:spcPts val="600"/>
              </a:spcAft>
              <a:buFont typeface="+mj-lt"/>
              <a:buAutoNum type="arabicPeriod"/>
            </a:pPr>
            <a:r>
              <a:rPr lang="fr-FR" sz="2000" dirty="0">
                <a:solidFill>
                  <a:srgbClr val="0070C0"/>
                </a:solidFill>
              </a:rPr>
              <a:t>Compromis précision-effort </a:t>
            </a:r>
            <a:br>
              <a:rPr lang="fr-FR" sz="2000" dirty="0"/>
            </a:br>
            <a:r>
              <a:rPr lang="fr-FR" sz="2000" dirty="0"/>
              <a:t>(économie de coûts)</a:t>
            </a:r>
          </a:p>
          <a:p>
            <a:pPr marL="457200" indent="-457200">
              <a:spcAft>
                <a:spcPts val="600"/>
              </a:spcAft>
              <a:buFont typeface="+mj-lt"/>
              <a:buAutoNum type="arabicPeriod"/>
            </a:pPr>
            <a:r>
              <a:rPr lang="fr-FR" sz="2000" dirty="0"/>
              <a:t>« </a:t>
            </a:r>
            <a:r>
              <a:rPr lang="fr-FR" sz="2000" dirty="0" err="1">
                <a:solidFill>
                  <a:schemeClr val="accent2"/>
                </a:solidFill>
              </a:rPr>
              <a:t>Less</a:t>
            </a:r>
            <a:r>
              <a:rPr lang="fr-FR" sz="2000" dirty="0">
                <a:solidFill>
                  <a:schemeClr val="accent2"/>
                </a:solidFill>
              </a:rPr>
              <a:t> </a:t>
            </a:r>
            <a:r>
              <a:rPr lang="fr-FR" sz="2000" dirty="0" err="1">
                <a:solidFill>
                  <a:schemeClr val="accent2"/>
                </a:solidFill>
              </a:rPr>
              <a:t>is</a:t>
            </a:r>
            <a:r>
              <a:rPr lang="fr-FR" sz="2000" dirty="0">
                <a:solidFill>
                  <a:schemeClr val="accent2"/>
                </a:solidFill>
              </a:rPr>
              <a:t> more </a:t>
            </a:r>
            <a:r>
              <a:rPr lang="fr-FR" sz="2000" dirty="0"/>
              <a:t>» (ignorance sélective)</a:t>
            </a:r>
          </a:p>
          <a:p>
            <a:pPr marL="0" indent="0">
              <a:spcAft>
                <a:spcPts val="600"/>
              </a:spcAft>
              <a:buNone/>
            </a:pPr>
            <a:r>
              <a:rPr lang="fr-FR" sz="2000" dirty="0"/>
              <a:t>Il existe un point à partir duquel </a:t>
            </a:r>
            <a:r>
              <a:rPr lang="fr-FR" sz="2000" b="1" dirty="0"/>
              <a:t>plus</a:t>
            </a:r>
            <a:r>
              <a:rPr lang="fr-FR" sz="2000" dirty="0"/>
              <a:t> d'informations (indices, poids ou dépendances entre indices) ou de calculs peut devenir </a:t>
            </a:r>
            <a:r>
              <a:rPr lang="fr-FR" sz="2000" b="1" dirty="0"/>
              <a:t>préjudiciables</a:t>
            </a:r>
            <a:r>
              <a:rPr lang="fr-FR" sz="2000" dirty="0"/>
              <a:t>, </a:t>
            </a:r>
            <a:r>
              <a:rPr lang="fr-FR" sz="2000" b="1" dirty="0"/>
              <a:t>indépendamment des coûts</a:t>
            </a:r>
            <a:r>
              <a:rPr lang="fr-FR" sz="2000" dirty="0"/>
              <a:t>.</a:t>
            </a:r>
          </a:p>
          <a:p>
            <a:pPr marL="0" indent="0">
              <a:spcAft>
                <a:spcPts val="600"/>
              </a:spcAft>
              <a:buNone/>
            </a:pPr>
            <a:r>
              <a:rPr lang="fr-FR" sz="2000" dirty="0">
                <a:solidFill>
                  <a:srgbClr val="0070C0"/>
                </a:solidFill>
              </a:rPr>
              <a:t>Plus peut diminuer la précision.</a:t>
            </a:r>
          </a:p>
        </p:txBody>
      </p:sp>
      <p:sp>
        <p:nvSpPr>
          <p:cNvPr id="4" name="Slide Number Placeholder 3">
            <a:extLst>
              <a:ext uri="{FF2B5EF4-FFF2-40B4-BE49-F238E27FC236}">
                <a16:creationId xmlns:a16="http://schemas.microsoft.com/office/drawing/2014/main" id="{D8B8B26C-6551-5EF7-0D3E-1D8AFB9615AA}"/>
              </a:ext>
            </a:extLst>
          </p:cNvPr>
          <p:cNvSpPr>
            <a:spLocks noGrp="1"/>
          </p:cNvSpPr>
          <p:nvPr>
            <p:ph type="sldNum" sz="quarter" idx="12"/>
          </p:nvPr>
        </p:nvSpPr>
        <p:spPr/>
        <p:txBody>
          <a:bodyPr/>
          <a:lstStyle/>
          <a:p>
            <a:fld id="{F95E6910-D586-4B1A-BC87-A1DD68C0FBEB}" type="slidenum">
              <a:rPr lang="en-US" smtClean="0"/>
              <a:t>15</a:t>
            </a:fld>
            <a:endParaRPr lang="en-US"/>
          </a:p>
        </p:txBody>
      </p:sp>
      <p:sp>
        <p:nvSpPr>
          <p:cNvPr id="5" name="TextBox 4">
            <a:extLst>
              <a:ext uri="{FF2B5EF4-FFF2-40B4-BE49-F238E27FC236}">
                <a16:creationId xmlns:a16="http://schemas.microsoft.com/office/drawing/2014/main" id="{31239216-777A-5618-4BF6-EC979EA0DBF6}"/>
              </a:ext>
            </a:extLst>
          </p:cNvPr>
          <p:cNvSpPr txBox="1"/>
          <p:nvPr/>
        </p:nvSpPr>
        <p:spPr>
          <a:xfrm>
            <a:off x="94593" y="6413698"/>
            <a:ext cx="2469931" cy="307777"/>
          </a:xfrm>
          <a:prstGeom prst="rect">
            <a:avLst/>
          </a:prstGeom>
          <a:noFill/>
        </p:spPr>
        <p:txBody>
          <a:bodyPr wrap="square">
            <a:spAutoFit/>
          </a:bodyPr>
          <a:lstStyle/>
          <a:p>
            <a:r>
              <a:rPr lang="fr-FR" sz="1400" dirty="0" err="1">
                <a:solidFill>
                  <a:schemeClr val="bg2">
                    <a:lumMod val="25000"/>
                  </a:schemeClr>
                </a:solidFill>
              </a:rPr>
              <a:t>Gigerenzer</a:t>
            </a:r>
            <a:r>
              <a:rPr lang="fr-FR" sz="1400" dirty="0">
                <a:solidFill>
                  <a:schemeClr val="bg2">
                    <a:lumMod val="25000"/>
                  </a:schemeClr>
                </a:solidFill>
              </a:rPr>
              <a:t> &amp; Brighton, 2009</a:t>
            </a:r>
            <a:endParaRPr lang="en-US" sz="1400" dirty="0">
              <a:solidFill>
                <a:schemeClr val="bg2">
                  <a:lumMod val="25000"/>
                </a:schemeClr>
              </a:solidFill>
            </a:endParaRPr>
          </a:p>
        </p:txBody>
      </p:sp>
      <p:sp>
        <p:nvSpPr>
          <p:cNvPr id="2" name="Title 1">
            <a:extLst>
              <a:ext uri="{FF2B5EF4-FFF2-40B4-BE49-F238E27FC236}">
                <a16:creationId xmlns:a16="http://schemas.microsoft.com/office/drawing/2014/main" id="{0A5430E7-5E87-0894-6700-7C92DA4CD270}"/>
              </a:ext>
            </a:extLst>
          </p:cNvPr>
          <p:cNvSpPr>
            <a:spLocks noGrp="1"/>
          </p:cNvSpPr>
          <p:nvPr>
            <p:ph type="title"/>
          </p:nvPr>
        </p:nvSpPr>
        <p:spPr/>
        <p:txBody>
          <a:bodyPr/>
          <a:lstStyle/>
          <a:p>
            <a:r>
              <a:rPr lang="fr-FR" i="1" dirty="0" err="1"/>
              <a:t>Less</a:t>
            </a:r>
            <a:r>
              <a:rPr lang="fr-FR" i="1" dirty="0"/>
              <a:t> </a:t>
            </a:r>
            <a:r>
              <a:rPr lang="fr-FR" i="1" dirty="0" err="1"/>
              <a:t>is</a:t>
            </a:r>
            <a:r>
              <a:rPr lang="fr-FR" i="1" dirty="0"/>
              <a:t> more</a:t>
            </a:r>
            <a:br>
              <a:rPr lang="fr-FR" i="1" dirty="0"/>
            </a:br>
            <a:r>
              <a:rPr lang="fr-FR" dirty="0"/>
              <a:t>- plus serait-il toujours préférable?</a:t>
            </a:r>
            <a:endParaRPr lang="en-US" dirty="0"/>
          </a:p>
        </p:txBody>
      </p:sp>
      <p:grpSp>
        <p:nvGrpSpPr>
          <p:cNvPr id="29" name="Group 28">
            <a:extLst>
              <a:ext uri="{FF2B5EF4-FFF2-40B4-BE49-F238E27FC236}">
                <a16:creationId xmlns:a16="http://schemas.microsoft.com/office/drawing/2014/main" id="{B72F03B9-62F4-4B08-6C49-717E9726F6B8}"/>
              </a:ext>
            </a:extLst>
          </p:cNvPr>
          <p:cNvGrpSpPr/>
          <p:nvPr/>
        </p:nvGrpSpPr>
        <p:grpSpPr>
          <a:xfrm>
            <a:off x="5594415" y="1595926"/>
            <a:ext cx="3364992" cy="2043508"/>
            <a:chOff x="5167148" y="2615605"/>
            <a:chExt cx="3364992" cy="2043508"/>
          </a:xfrm>
        </p:grpSpPr>
        <p:pic>
          <p:nvPicPr>
            <p:cNvPr id="25" name="Picture 24">
              <a:extLst>
                <a:ext uri="{FF2B5EF4-FFF2-40B4-BE49-F238E27FC236}">
                  <a16:creationId xmlns:a16="http://schemas.microsoft.com/office/drawing/2014/main" id="{F5FB9A88-00E8-E0B2-F71A-76B2F100A713}"/>
                </a:ext>
              </a:extLst>
            </p:cNvPr>
            <p:cNvPicPr>
              <a:picLocks noChangeAspect="1"/>
            </p:cNvPicPr>
            <p:nvPr/>
          </p:nvPicPr>
          <p:blipFill>
            <a:blip r:embed="rId4"/>
            <a:srcRect t="13819"/>
            <a:stretch>
              <a:fillRect/>
            </a:stretch>
          </p:blipFill>
          <p:spPr>
            <a:xfrm>
              <a:off x="5167148" y="2900855"/>
              <a:ext cx="3364992" cy="1758258"/>
            </a:xfrm>
            <a:prstGeom prst="rect">
              <a:avLst/>
            </a:prstGeom>
          </p:spPr>
        </p:pic>
        <p:sp>
          <p:nvSpPr>
            <p:cNvPr id="28" name="TextBox 27">
              <a:extLst>
                <a:ext uri="{FF2B5EF4-FFF2-40B4-BE49-F238E27FC236}">
                  <a16:creationId xmlns:a16="http://schemas.microsoft.com/office/drawing/2014/main" id="{58470C9D-02FA-6344-3C34-6C97B32B50E9}"/>
                </a:ext>
              </a:extLst>
            </p:cNvPr>
            <p:cNvSpPr txBox="1"/>
            <p:nvPr/>
          </p:nvSpPr>
          <p:spPr>
            <a:xfrm>
              <a:off x="5550108" y="2615605"/>
              <a:ext cx="2923213" cy="369332"/>
            </a:xfrm>
            <a:prstGeom prst="rect">
              <a:avLst/>
            </a:prstGeom>
            <a:noFill/>
          </p:spPr>
          <p:txBody>
            <a:bodyPr wrap="square" rtlCol="0">
              <a:spAutoFit/>
            </a:bodyPr>
            <a:lstStyle/>
            <a:p>
              <a:r>
                <a:rPr lang="fr-FR" dirty="0">
                  <a:solidFill>
                    <a:srgbClr val="0070C0"/>
                  </a:solidFill>
                </a:rPr>
                <a:t>Compromis précision-effort</a:t>
              </a:r>
              <a:endParaRPr lang="en-US" dirty="0">
                <a:solidFill>
                  <a:srgbClr val="0070C0"/>
                </a:solidFill>
              </a:endParaRPr>
            </a:p>
          </p:txBody>
        </p:sp>
      </p:grpSp>
      <p:sp>
        <p:nvSpPr>
          <p:cNvPr id="7" name="Footer Placeholder 6">
            <a:extLst>
              <a:ext uri="{FF2B5EF4-FFF2-40B4-BE49-F238E27FC236}">
                <a16:creationId xmlns:a16="http://schemas.microsoft.com/office/drawing/2014/main" id="{E62DE69C-620C-99ED-4C48-90E1A2D37010}"/>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44050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AFB02-9500-1CDF-B73C-34A2A46BCFC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6340223-D73D-9AE3-5308-614A8349D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692" t="8157" r="20236" b="47717"/>
          <a:stretch>
            <a:fillRect/>
          </a:stretch>
        </p:blipFill>
        <p:spPr bwMode="auto">
          <a:xfrm>
            <a:off x="608785" y="2555741"/>
            <a:ext cx="3854200" cy="381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CA3684E5-D6AC-87C7-F2D3-02A892B02FAB}"/>
              </a:ext>
            </a:extLst>
          </p:cNvPr>
          <p:cNvSpPr>
            <a:spLocks noGrp="1"/>
          </p:cNvSpPr>
          <p:nvPr>
            <p:ph type="title"/>
          </p:nvPr>
        </p:nvSpPr>
        <p:spPr/>
        <p:txBody>
          <a:bodyPr>
            <a:noAutofit/>
          </a:bodyPr>
          <a:lstStyle/>
          <a:p>
            <a:r>
              <a:rPr lang="fr-FR" i="1" dirty="0" err="1"/>
              <a:t>Less</a:t>
            </a:r>
            <a:r>
              <a:rPr lang="fr-FR" i="1" dirty="0"/>
              <a:t> </a:t>
            </a:r>
            <a:r>
              <a:rPr lang="fr-FR" i="1" dirty="0" err="1"/>
              <a:t>is</a:t>
            </a:r>
            <a:r>
              <a:rPr lang="fr-FR" i="1" dirty="0"/>
              <a:t> more</a:t>
            </a:r>
            <a:br>
              <a:rPr lang="fr-FR" i="1" dirty="0"/>
            </a:br>
            <a:r>
              <a:rPr lang="fr-FR" dirty="0"/>
              <a:t>- des limitations cognitives?</a:t>
            </a:r>
            <a:endParaRPr lang="en-US" dirty="0"/>
          </a:p>
        </p:txBody>
      </p:sp>
      <p:sp>
        <p:nvSpPr>
          <p:cNvPr id="4" name="Slide Number Placeholder 3">
            <a:extLst>
              <a:ext uri="{FF2B5EF4-FFF2-40B4-BE49-F238E27FC236}">
                <a16:creationId xmlns:a16="http://schemas.microsoft.com/office/drawing/2014/main" id="{131A3197-6B82-F9F4-3DA2-901CE5EE9532}"/>
              </a:ext>
            </a:extLst>
          </p:cNvPr>
          <p:cNvSpPr>
            <a:spLocks noGrp="1"/>
          </p:cNvSpPr>
          <p:nvPr>
            <p:ph type="sldNum" sz="quarter" idx="12"/>
          </p:nvPr>
        </p:nvSpPr>
        <p:spPr/>
        <p:txBody>
          <a:bodyPr/>
          <a:lstStyle/>
          <a:p>
            <a:fld id="{F95E6910-D586-4B1A-BC87-A1DD68C0FBEB}" type="slidenum">
              <a:rPr lang="en-US" smtClean="0"/>
              <a:t>16</a:t>
            </a:fld>
            <a:endParaRPr lang="en-US"/>
          </a:p>
        </p:txBody>
      </p:sp>
      <p:sp>
        <p:nvSpPr>
          <p:cNvPr id="5" name="TextBox 4">
            <a:extLst>
              <a:ext uri="{FF2B5EF4-FFF2-40B4-BE49-F238E27FC236}">
                <a16:creationId xmlns:a16="http://schemas.microsoft.com/office/drawing/2014/main" id="{2A8D27B5-9802-113C-EF96-7CAEF1A85CF6}"/>
              </a:ext>
            </a:extLst>
          </p:cNvPr>
          <p:cNvSpPr txBox="1"/>
          <p:nvPr/>
        </p:nvSpPr>
        <p:spPr>
          <a:xfrm>
            <a:off x="94593" y="6413698"/>
            <a:ext cx="6255407" cy="307777"/>
          </a:xfrm>
          <a:prstGeom prst="rect">
            <a:avLst/>
          </a:prstGeom>
          <a:noFill/>
        </p:spPr>
        <p:txBody>
          <a:bodyPr wrap="square">
            <a:spAutoFit/>
          </a:bodyPr>
          <a:lstStyle/>
          <a:p>
            <a:r>
              <a:rPr lang="fr-FR" sz="1400" dirty="0" err="1">
                <a:solidFill>
                  <a:schemeClr val="bg2">
                    <a:lumMod val="25000"/>
                  </a:schemeClr>
                </a:solidFill>
              </a:rPr>
              <a:t>Gigerenzer</a:t>
            </a:r>
            <a:r>
              <a:rPr lang="fr-FR" sz="1400" dirty="0">
                <a:solidFill>
                  <a:schemeClr val="bg2">
                    <a:lumMod val="25000"/>
                  </a:schemeClr>
                </a:solidFill>
              </a:rPr>
              <a:t> &amp; Brighton, 2009; Adapté d’une présentation de </a:t>
            </a:r>
            <a:r>
              <a:rPr lang="fr-FR" sz="1400" dirty="0">
                <a:solidFill>
                  <a:schemeClr val="bg2">
                    <a:lumMod val="25000"/>
                  </a:schemeClr>
                </a:solidFill>
                <a:hlinkClick r:id="rId4"/>
              </a:rPr>
              <a:t>Bernadette Lee</a:t>
            </a:r>
            <a:endParaRPr lang="en-US" sz="1400" dirty="0">
              <a:solidFill>
                <a:schemeClr val="bg2">
                  <a:lumMod val="25000"/>
                </a:schemeClr>
              </a:solidFill>
            </a:endParaRPr>
          </a:p>
        </p:txBody>
      </p:sp>
      <p:sp>
        <p:nvSpPr>
          <p:cNvPr id="29" name="TextBox 28">
            <a:extLst>
              <a:ext uri="{FF2B5EF4-FFF2-40B4-BE49-F238E27FC236}">
                <a16:creationId xmlns:a16="http://schemas.microsoft.com/office/drawing/2014/main" id="{1F5AAEAF-A1BF-9C33-4077-EDBEBF2B4CEC}"/>
              </a:ext>
            </a:extLst>
          </p:cNvPr>
          <p:cNvSpPr txBox="1"/>
          <p:nvPr/>
        </p:nvSpPr>
        <p:spPr>
          <a:xfrm>
            <a:off x="6350000" y="1234954"/>
            <a:ext cx="5439499" cy="1200329"/>
          </a:xfrm>
          <a:prstGeom prst="rect">
            <a:avLst/>
          </a:prstGeom>
          <a:noFill/>
        </p:spPr>
        <p:txBody>
          <a:bodyPr wrap="square">
            <a:spAutoFit/>
          </a:bodyPr>
          <a:lstStyle/>
          <a:p>
            <a:r>
              <a:rPr lang="fr-FR" altLang="en-US" dirty="0">
                <a:solidFill>
                  <a:srgbClr val="0070C0"/>
                </a:solidFill>
              </a:rPr>
              <a:t>La capacité à prédire les évènements non-observés </a:t>
            </a:r>
            <a:r>
              <a:rPr lang="fr-FR" altLang="en-US" dirty="0">
                <a:solidFill>
                  <a:schemeClr val="bg2">
                    <a:lumMod val="25000"/>
                  </a:schemeClr>
                </a:solidFill>
              </a:rPr>
              <a:t>(</a:t>
            </a:r>
            <a:r>
              <a:rPr lang="fr-FR" altLang="en-US" b="1" dirty="0">
                <a:solidFill>
                  <a:schemeClr val="bg2">
                    <a:lumMod val="25000"/>
                  </a:schemeClr>
                </a:solidFill>
              </a:rPr>
              <a:t>bonne prédiction</a:t>
            </a:r>
            <a:r>
              <a:rPr lang="fr-FR" altLang="en-US" dirty="0">
                <a:solidFill>
                  <a:schemeClr val="bg2">
                    <a:lumMod val="25000"/>
                  </a:schemeClr>
                </a:solidFill>
              </a:rPr>
              <a:t>) </a:t>
            </a:r>
            <a:r>
              <a:rPr lang="fr-FR" altLang="en-US" dirty="0">
                <a:solidFill>
                  <a:srgbClr val="0070C0"/>
                </a:solidFill>
              </a:rPr>
              <a:t>est un meilleur indicateur</a:t>
            </a:r>
            <a:r>
              <a:rPr lang="fr-FR" altLang="en-US" dirty="0">
                <a:solidFill>
                  <a:schemeClr val="bg2">
                    <a:lumMod val="25000"/>
                  </a:schemeClr>
                </a:solidFill>
              </a:rPr>
              <a:t>. </a:t>
            </a:r>
            <a:br>
              <a:rPr lang="fr-FR" altLang="en-US" dirty="0">
                <a:solidFill>
                  <a:schemeClr val="bg2">
                    <a:lumMod val="25000"/>
                  </a:schemeClr>
                </a:solidFill>
              </a:rPr>
            </a:br>
            <a:r>
              <a:rPr lang="fr-FR" altLang="en-US" dirty="0">
                <a:solidFill>
                  <a:schemeClr val="bg2">
                    <a:lumMod val="25000"/>
                  </a:schemeClr>
                </a:solidFill>
              </a:rPr>
              <a:t>Les modèles sont prédictifs </a:t>
            </a:r>
            <a:r>
              <a:rPr lang="fr-FR" altLang="en-US" b="1" dirty="0">
                <a:solidFill>
                  <a:schemeClr val="bg2">
                    <a:lumMod val="25000"/>
                  </a:schemeClr>
                </a:solidFill>
              </a:rPr>
              <a:t>parce qu</a:t>
            </a:r>
            <a:r>
              <a:rPr lang="fr-FR" altLang="en-US" dirty="0">
                <a:solidFill>
                  <a:schemeClr val="bg2">
                    <a:lumMod val="25000"/>
                  </a:schemeClr>
                </a:solidFill>
              </a:rPr>
              <a:t>’ils saisissent principalement les régularités systématiques.</a:t>
            </a:r>
          </a:p>
        </p:txBody>
      </p:sp>
      <p:sp>
        <p:nvSpPr>
          <p:cNvPr id="31" name="TextBox 30">
            <a:extLst>
              <a:ext uri="{FF2B5EF4-FFF2-40B4-BE49-F238E27FC236}">
                <a16:creationId xmlns:a16="http://schemas.microsoft.com/office/drawing/2014/main" id="{07B768D4-1C1E-ACF7-E328-DB36FE59DD06}"/>
              </a:ext>
            </a:extLst>
          </p:cNvPr>
          <p:cNvSpPr txBox="1"/>
          <p:nvPr/>
        </p:nvSpPr>
        <p:spPr>
          <a:xfrm>
            <a:off x="94593" y="1316860"/>
            <a:ext cx="5933643" cy="1200329"/>
          </a:xfrm>
          <a:prstGeom prst="rect">
            <a:avLst/>
          </a:prstGeom>
          <a:noFill/>
        </p:spPr>
        <p:txBody>
          <a:bodyPr wrap="square">
            <a:spAutoFit/>
          </a:bodyPr>
          <a:lstStyle/>
          <a:p>
            <a:r>
              <a:rPr lang="fr-FR" altLang="en-US" dirty="0">
                <a:solidFill>
                  <a:srgbClr val="0070C0"/>
                </a:solidFill>
              </a:rPr>
              <a:t>Un modèle qui prend en compte </a:t>
            </a:r>
            <a:r>
              <a:rPr lang="fr-FR" altLang="en-US" b="1" dirty="0">
                <a:solidFill>
                  <a:srgbClr val="0070C0"/>
                </a:solidFill>
              </a:rPr>
              <a:t>toute l’information </a:t>
            </a:r>
            <a:r>
              <a:rPr lang="fr-FR" altLang="en-US" dirty="0">
                <a:solidFill>
                  <a:schemeClr val="bg2">
                    <a:lumMod val="25000"/>
                  </a:schemeClr>
                </a:solidFill>
              </a:rPr>
              <a:t>(</a:t>
            </a:r>
            <a:r>
              <a:rPr lang="fr-FR" altLang="en-US" b="1" dirty="0">
                <a:solidFill>
                  <a:schemeClr val="bg2">
                    <a:lumMod val="25000"/>
                  </a:schemeClr>
                </a:solidFill>
              </a:rPr>
              <a:t>bon</a:t>
            </a:r>
            <a:r>
              <a:rPr lang="fr-FR" altLang="en-US" dirty="0">
                <a:solidFill>
                  <a:schemeClr val="bg2">
                    <a:lumMod val="25000"/>
                  </a:schemeClr>
                </a:solidFill>
              </a:rPr>
              <a:t> </a:t>
            </a:r>
            <a:r>
              <a:rPr lang="fr-FR" altLang="en-US" b="1" i="1" dirty="0">
                <a:solidFill>
                  <a:schemeClr val="bg2">
                    <a:lumMod val="25000"/>
                  </a:schemeClr>
                </a:solidFill>
              </a:rPr>
              <a:t>fit</a:t>
            </a:r>
            <a:r>
              <a:rPr lang="fr-FR" altLang="en-US" i="1" dirty="0">
                <a:solidFill>
                  <a:schemeClr val="bg2">
                    <a:lumMod val="25000"/>
                  </a:schemeClr>
                </a:solidFill>
              </a:rPr>
              <a:t>)</a:t>
            </a:r>
            <a:r>
              <a:rPr lang="fr-FR" altLang="en-US" dirty="0">
                <a:solidFill>
                  <a:schemeClr val="bg2">
                    <a:lumMod val="25000"/>
                  </a:schemeClr>
                </a:solidFill>
              </a:rPr>
              <a:t> </a:t>
            </a:r>
            <a:r>
              <a:rPr lang="fr-FR" altLang="en-US" dirty="0">
                <a:solidFill>
                  <a:srgbClr val="0070C0"/>
                </a:solidFill>
              </a:rPr>
              <a:t>ne garantit pas une bonne performance</a:t>
            </a:r>
            <a:r>
              <a:rPr lang="fr-FR" altLang="en-US" dirty="0">
                <a:solidFill>
                  <a:schemeClr val="bg2">
                    <a:lumMod val="25000"/>
                  </a:schemeClr>
                </a:solidFill>
              </a:rPr>
              <a:t>. </a:t>
            </a:r>
            <a:br>
              <a:rPr lang="fr-FR" altLang="en-US" dirty="0">
                <a:solidFill>
                  <a:schemeClr val="bg2">
                    <a:lumMod val="25000"/>
                  </a:schemeClr>
                </a:solidFill>
              </a:rPr>
            </a:br>
            <a:r>
              <a:rPr lang="fr-FR" altLang="en-US" dirty="0">
                <a:solidFill>
                  <a:schemeClr val="bg2">
                    <a:lumMod val="25000"/>
                  </a:schemeClr>
                </a:solidFill>
              </a:rPr>
              <a:t>Le modèle pourrait simplement absorber des variations </a:t>
            </a:r>
            <a:r>
              <a:rPr lang="fr-FR" altLang="en-US" b="1" dirty="0">
                <a:solidFill>
                  <a:schemeClr val="bg2">
                    <a:lumMod val="25000"/>
                  </a:schemeClr>
                </a:solidFill>
              </a:rPr>
              <a:t>non systématiques</a:t>
            </a:r>
            <a:r>
              <a:rPr lang="fr-FR" altLang="en-US" dirty="0">
                <a:solidFill>
                  <a:schemeClr val="bg2">
                    <a:lumMod val="25000"/>
                  </a:schemeClr>
                </a:solidFill>
              </a:rPr>
              <a:t>.</a:t>
            </a:r>
          </a:p>
        </p:txBody>
      </p:sp>
      <p:pic>
        <p:nvPicPr>
          <p:cNvPr id="42" name="Picture 41">
            <a:extLst>
              <a:ext uri="{FF2B5EF4-FFF2-40B4-BE49-F238E27FC236}">
                <a16:creationId xmlns:a16="http://schemas.microsoft.com/office/drawing/2014/main" id="{76A99374-2D04-2E74-A574-B9DA2C925965}"/>
              </a:ext>
            </a:extLst>
          </p:cNvPr>
          <p:cNvPicPr>
            <a:picLocks noChangeAspect="1"/>
          </p:cNvPicPr>
          <p:nvPr/>
        </p:nvPicPr>
        <p:blipFill>
          <a:blip r:embed="rId5"/>
          <a:srcRect t="3680"/>
          <a:stretch>
            <a:fillRect/>
          </a:stretch>
        </p:blipFill>
        <p:spPr>
          <a:xfrm>
            <a:off x="7726256" y="2628541"/>
            <a:ext cx="3858768" cy="3751381"/>
          </a:xfrm>
          <a:prstGeom prst="rect">
            <a:avLst/>
          </a:prstGeom>
        </p:spPr>
      </p:pic>
      <p:sp>
        <p:nvSpPr>
          <p:cNvPr id="43" name="TextBox 42">
            <a:extLst>
              <a:ext uri="{FF2B5EF4-FFF2-40B4-BE49-F238E27FC236}">
                <a16:creationId xmlns:a16="http://schemas.microsoft.com/office/drawing/2014/main" id="{DC4DB823-C41D-42BB-32B8-2F75AB67D194}"/>
              </a:ext>
            </a:extLst>
          </p:cNvPr>
          <p:cNvSpPr txBox="1"/>
          <p:nvPr/>
        </p:nvSpPr>
        <p:spPr>
          <a:xfrm>
            <a:off x="4365078" y="3930123"/>
            <a:ext cx="3538044" cy="2031325"/>
          </a:xfrm>
          <a:prstGeom prst="rect">
            <a:avLst/>
          </a:prstGeom>
          <a:noFill/>
        </p:spPr>
        <p:txBody>
          <a:bodyPr wrap="square" rtlCol="0">
            <a:spAutoFit/>
          </a:bodyPr>
          <a:lstStyle/>
          <a:p>
            <a:pPr algn="ctr"/>
            <a:r>
              <a:rPr lang="fr-FR" dirty="0" err="1">
                <a:solidFill>
                  <a:srgbClr val="0070C0"/>
                </a:solidFill>
              </a:rPr>
              <a:t>Polynome</a:t>
            </a:r>
            <a:r>
              <a:rPr lang="fr-FR" dirty="0">
                <a:solidFill>
                  <a:srgbClr val="0070C0"/>
                </a:solidFill>
              </a:rPr>
              <a:t> 3 </a:t>
            </a:r>
            <a:r>
              <a:rPr lang="fr-FR" dirty="0">
                <a:solidFill>
                  <a:schemeClr val="bg2">
                    <a:lumMod val="25000"/>
                  </a:schemeClr>
                </a:solidFill>
              </a:rPr>
              <a:t>(faible variance)</a:t>
            </a:r>
            <a:r>
              <a:rPr lang="fr-FR" dirty="0">
                <a:solidFill>
                  <a:srgbClr val="0070C0"/>
                </a:solidFill>
              </a:rPr>
              <a:t>:</a:t>
            </a:r>
          </a:p>
          <a:p>
            <a:pPr algn="ctr"/>
            <a:r>
              <a:rPr lang="fr-FR" dirty="0">
                <a:solidFill>
                  <a:srgbClr val="0070C0"/>
                </a:solidFill>
              </a:rPr>
              <a:t>Faible effort, moyenne précision, forte prédiction</a:t>
            </a:r>
          </a:p>
          <a:p>
            <a:pPr algn="ctr"/>
            <a:endParaRPr lang="fr-FR" dirty="0">
              <a:solidFill>
                <a:srgbClr val="0070C0"/>
              </a:solidFill>
            </a:endParaRPr>
          </a:p>
          <a:p>
            <a:pPr algn="ctr"/>
            <a:r>
              <a:rPr lang="fr-FR" dirty="0" err="1">
                <a:solidFill>
                  <a:srgbClr val="0070C0"/>
                </a:solidFill>
              </a:rPr>
              <a:t>Polynome</a:t>
            </a:r>
            <a:r>
              <a:rPr lang="fr-FR" dirty="0">
                <a:solidFill>
                  <a:srgbClr val="0070C0"/>
                </a:solidFill>
              </a:rPr>
              <a:t> 12 </a:t>
            </a:r>
            <a:r>
              <a:rPr lang="fr-FR" dirty="0">
                <a:solidFill>
                  <a:schemeClr val="bg2">
                    <a:lumMod val="25000"/>
                  </a:schemeClr>
                </a:solidFill>
              </a:rPr>
              <a:t>(forte variance)</a:t>
            </a:r>
            <a:r>
              <a:rPr lang="fr-FR" dirty="0">
                <a:solidFill>
                  <a:srgbClr val="0070C0"/>
                </a:solidFill>
              </a:rPr>
              <a:t>:</a:t>
            </a:r>
          </a:p>
          <a:p>
            <a:pPr algn="ctr"/>
            <a:r>
              <a:rPr lang="fr-FR" dirty="0">
                <a:solidFill>
                  <a:srgbClr val="0070C0"/>
                </a:solidFill>
              </a:rPr>
              <a:t>Fort effort, moyenne précision, faible prédiction</a:t>
            </a:r>
            <a:endParaRPr lang="en-US" dirty="0">
              <a:solidFill>
                <a:srgbClr val="0070C0"/>
              </a:solidFill>
            </a:endParaRPr>
          </a:p>
        </p:txBody>
      </p:sp>
      <p:sp>
        <p:nvSpPr>
          <p:cNvPr id="3" name="Footer Placeholder 2">
            <a:extLst>
              <a:ext uri="{FF2B5EF4-FFF2-40B4-BE49-F238E27FC236}">
                <a16:creationId xmlns:a16="http://schemas.microsoft.com/office/drawing/2014/main" id="{9AA8D281-FB26-10D8-E7C9-0048D43FB87C}"/>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4573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F00DC-93BE-EE3A-07CF-4E8C0BD708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9465F4-9F15-6939-75E1-12C90CCA99F1}"/>
              </a:ext>
            </a:extLst>
          </p:cNvPr>
          <p:cNvSpPr>
            <a:spLocks noGrp="1"/>
          </p:cNvSpPr>
          <p:nvPr>
            <p:ph type="title"/>
          </p:nvPr>
        </p:nvSpPr>
        <p:spPr/>
        <p:txBody>
          <a:bodyPr/>
          <a:lstStyle/>
          <a:p>
            <a:r>
              <a:rPr lang="fr-FR" i="1" dirty="0" err="1"/>
              <a:t>Less</a:t>
            </a:r>
            <a:r>
              <a:rPr lang="fr-FR" i="1" dirty="0"/>
              <a:t> </a:t>
            </a:r>
            <a:r>
              <a:rPr lang="fr-FR" i="1" dirty="0" err="1"/>
              <a:t>is</a:t>
            </a:r>
            <a:r>
              <a:rPr lang="fr-FR" i="1" dirty="0"/>
              <a:t> more</a:t>
            </a:r>
            <a:br>
              <a:rPr lang="fr-FR" dirty="0"/>
            </a:br>
            <a:r>
              <a:rPr lang="fr-FR" dirty="0"/>
              <a:t>- exemple: </a:t>
            </a:r>
            <a:r>
              <a:rPr lang="fr-FR" i="1" dirty="0" err="1"/>
              <a:t>Take</a:t>
            </a:r>
            <a:r>
              <a:rPr lang="fr-FR" i="1" dirty="0"/>
              <a:t> the best</a:t>
            </a:r>
            <a:endParaRPr lang="en-US" i="1" dirty="0"/>
          </a:p>
        </p:txBody>
      </p:sp>
      <p:sp>
        <p:nvSpPr>
          <p:cNvPr id="4" name="Slide Number Placeholder 3">
            <a:extLst>
              <a:ext uri="{FF2B5EF4-FFF2-40B4-BE49-F238E27FC236}">
                <a16:creationId xmlns:a16="http://schemas.microsoft.com/office/drawing/2014/main" id="{598C24D8-7EC7-D73C-9754-9F2437F91896}"/>
              </a:ext>
            </a:extLst>
          </p:cNvPr>
          <p:cNvSpPr>
            <a:spLocks noGrp="1"/>
          </p:cNvSpPr>
          <p:nvPr>
            <p:ph type="sldNum" sz="quarter" idx="12"/>
          </p:nvPr>
        </p:nvSpPr>
        <p:spPr/>
        <p:txBody>
          <a:bodyPr/>
          <a:lstStyle/>
          <a:p>
            <a:fld id="{F95E6910-D586-4B1A-BC87-A1DD68C0FBEB}" type="slidenum">
              <a:rPr lang="en-US" smtClean="0"/>
              <a:t>17</a:t>
            </a:fld>
            <a:endParaRPr lang="en-US"/>
          </a:p>
        </p:txBody>
      </p:sp>
      <p:pic>
        <p:nvPicPr>
          <p:cNvPr id="92" name="Picture 91">
            <a:extLst>
              <a:ext uri="{FF2B5EF4-FFF2-40B4-BE49-F238E27FC236}">
                <a16:creationId xmlns:a16="http://schemas.microsoft.com/office/drawing/2014/main" id="{3F476EF4-07CA-4F91-6E90-1285C5219580}"/>
              </a:ext>
            </a:extLst>
          </p:cNvPr>
          <p:cNvPicPr>
            <a:picLocks noChangeAspect="1"/>
          </p:cNvPicPr>
          <p:nvPr/>
        </p:nvPicPr>
        <p:blipFill>
          <a:blip r:embed="rId3"/>
          <a:srcRect l="4934" r="8291" b="57535"/>
          <a:stretch>
            <a:fillRect/>
          </a:stretch>
        </p:blipFill>
        <p:spPr>
          <a:xfrm>
            <a:off x="5665076" y="1349808"/>
            <a:ext cx="6526924" cy="2044925"/>
          </a:xfrm>
          <a:prstGeom prst="rect">
            <a:avLst/>
          </a:prstGeom>
        </p:spPr>
      </p:pic>
      <p:sp>
        <p:nvSpPr>
          <p:cNvPr id="93" name="TextBox 92">
            <a:extLst>
              <a:ext uri="{FF2B5EF4-FFF2-40B4-BE49-F238E27FC236}">
                <a16:creationId xmlns:a16="http://schemas.microsoft.com/office/drawing/2014/main" id="{10D5D3E4-6DBD-8038-B019-46229E03D43D}"/>
              </a:ext>
            </a:extLst>
          </p:cNvPr>
          <p:cNvSpPr txBox="1"/>
          <p:nvPr/>
        </p:nvSpPr>
        <p:spPr>
          <a:xfrm>
            <a:off x="94593" y="6413698"/>
            <a:ext cx="8376745" cy="307777"/>
          </a:xfrm>
          <a:prstGeom prst="rect">
            <a:avLst/>
          </a:prstGeom>
          <a:noFill/>
        </p:spPr>
        <p:txBody>
          <a:bodyPr wrap="square">
            <a:spAutoFit/>
          </a:bodyPr>
          <a:lstStyle/>
          <a:p>
            <a:r>
              <a:rPr lang="fr-FR" sz="1400" dirty="0" err="1">
                <a:solidFill>
                  <a:schemeClr val="bg2">
                    <a:lumMod val="25000"/>
                  </a:schemeClr>
                </a:solidFill>
              </a:rPr>
              <a:t>Gigerenzer</a:t>
            </a:r>
            <a:r>
              <a:rPr lang="fr-FR" sz="1400" dirty="0">
                <a:solidFill>
                  <a:schemeClr val="bg2">
                    <a:lumMod val="25000"/>
                  </a:schemeClr>
                </a:solidFill>
              </a:rPr>
              <a:t> &amp; Goldstein, 1996; </a:t>
            </a:r>
            <a:r>
              <a:rPr lang="fr-FR" sz="1400" dirty="0" err="1">
                <a:solidFill>
                  <a:schemeClr val="bg2">
                    <a:lumMod val="25000"/>
                  </a:schemeClr>
                </a:solidFill>
              </a:rPr>
              <a:t>Gigerenzer</a:t>
            </a:r>
            <a:r>
              <a:rPr lang="fr-FR" sz="1400" dirty="0">
                <a:solidFill>
                  <a:schemeClr val="bg2">
                    <a:lumMod val="25000"/>
                  </a:schemeClr>
                </a:solidFill>
              </a:rPr>
              <a:t> &amp; Brighton, 2009; Adapté d’une présentation de </a:t>
            </a:r>
            <a:r>
              <a:rPr lang="fr-FR" sz="1400" dirty="0">
                <a:solidFill>
                  <a:schemeClr val="bg2">
                    <a:lumMod val="25000"/>
                  </a:schemeClr>
                </a:solidFill>
                <a:hlinkClick r:id="rId4"/>
              </a:rPr>
              <a:t>Bernadette Lee</a:t>
            </a:r>
            <a:endParaRPr lang="en-US" sz="1400" dirty="0">
              <a:solidFill>
                <a:schemeClr val="bg2">
                  <a:lumMod val="25000"/>
                </a:schemeClr>
              </a:solidFill>
            </a:endParaRPr>
          </a:p>
        </p:txBody>
      </p:sp>
      <p:grpSp>
        <p:nvGrpSpPr>
          <p:cNvPr id="98" name="Group 97">
            <a:extLst>
              <a:ext uri="{FF2B5EF4-FFF2-40B4-BE49-F238E27FC236}">
                <a16:creationId xmlns:a16="http://schemas.microsoft.com/office/drawing/2014/main" id="{E7233F30-F677-82B9-0160-FF62B4E63F5C}"/>
              </a:ext>
            </a:extLst>
          </p:cNvPr>
          <p:cNvGrpSpPr/>
          <p:nvPr/>
        </p:nvGrpSpPr>
        <p:grpSpPr>
          <a:xfrm>
            <a:off x="3710151" y="3626913"/>
            <a:ext cx="6384085" cy="2243878"/>
            <a:chOff x="5828935" y="3463266"/>
            <a:chExt cx="6384085" cy="2243878"/>
          </a:xfrm>
        </p:grpSpPr>
        <p:sp>
          <p:nvSpPr>
            <p:cNvPr id="94" name="TextBox 93">
              <a:extLst>
                <a:ext uri="{FF2B5EF4-FFF2-40B4-BE49-F238E27FC236}">
                  <a16:creationId xmlns:a16="http://schemas.microsoft.com/office/drawing/2014/main" id="{80B3E36A-6195-01A0-DC29-3F7FB54B3823}"/>
                </a:ext>
              </a:extLst>
            </p:cNvPr>
            <p:cNvSpPr txBox="1"/>
            <p:nvPr/>
          </p:nvSpPr>
          <p:spPr>
            <a:xfrm>
              <a:off x="7964875" y="3463266"/>
              <a:ext cx="698275" cy="369332"/>
            </a:xfrm>
            <a:prstGeom prst="rect">
              <a:avLst/>
            </a:prstGeom>
            <a:noFill/>
          </p:spPr>
          <p:txBody>
            <a:bodyPr wrap="square" rtlCol="0">
              <a:spAutoFit/>
            </a:bodyPr>
            <a:lstStyle/>
            <a:p>
              <a:pPr algn="ctr"/>
              <a:r>
                <a:rPr lang="fr-FR" dirty="0">
                  <a:solidFill>
                    <a:srgbClr val="0070C0"/>
                  </a:solidFill>
                </a:rPr>
                <a:t>1</a:t>
              </a:r>
              <a:endParaRPr lang="en-US" dirty="0">
                <a:solidFill>
                  <a:srgbClr val="0070C0"/>
                </a:solidFill>
              </a:endParaRPr>
            </a:p>
          </p:txBody>
        </p:sp>
        <p:sp>
          <p:nvSpPr>
            <p:cNvPr id="95" name="TextBox 94">
              <a:extLst>
                <a:ext uri="{FF2B5EF4-FFF2-40B4-BE49-F238E27FC236}">
                  <a16:creationId xmlns:a16="http://schemas.microsoft.com/office/drawing/2014/main" id="{44B4C2F8-E765-DE22-E0A9-6485B2E6DF0D}"/>
                </a:ext>
              </a:extLst>
            </p:cNvPr>
            <p:cNvSpPr txBox="1"/>
            <p:nvPr/>
          </p:nvSpPr>
          <p:spPr>
            <a:xfrm>
              <a:off x="9580512" y="3463266"/>
              <a:ext cx="698275" cy="369332"/>
            </a:xfrm>
            <a:prstGeom prst="rect">
              <a:avLst/>
            </a:prstGeom>
            <a:noFill/>
          </p:spPr>
          <p:txBody>
            <a:bodyPr wrap="square" rtlCol="0">
              <a:spAutoFit/>
            </a:bodyPr>
            <a:lstStyle/>
            <a:p>
              <a:pPr algn="ctr"/>
              <a:r>
                <a:rPr lang="fr-FR" dirty="0">
                  <a:solidFill>
                    <a:srgbClr val="0070C0"/>
                  </a:solidFill>
                </a:rPr>
                <a:t>2</a:t>
              </a:r>
              <a:endParaRPr lang="en-US" dirty="0">
                <a:solidFill>
                  <a:srgbClr val="0070C0"/>
                </a:solidFill>
              </a:endParaRPr>
            </a:p>
          </p:txBody>
        </p:sp>
        <p:sp>
          <p:nvSpPr>
            <p:cNvPr id="96" name="TextBox 95">
              <a:extLst>
                <a:ext uri="{FF2B5EF4-FFF2-40B4-BE49-F238E27FC236}">
                  <a16:creationId xmlns:a16="http://schemas.microsoft.com/office/drawing/2014/main" id="{BC58F9F3-5E15-2298-6BD0-9B2D955620AF}"/>
                </a:ext>
              </a:extLst>
            </p:cNvPr>
            <p:cNvSpPr txBox="1"/>
            <p:nvPr/>
          </p:nvSpPr>
          <p:spPr>
            <a:xfrm>
              <a:off x="11196149" y="3490668"/>
              <a:ext cx="698275" cy="369332"/>
            </a:xfrm>
            <a:prstGeom prst="rect">
              <a:avLst/>
            </a:prstGeom>
            <a:noFill/>
          </p:spPr>
          <p:txBody>
            <a:bodyPr wrap="square" rtlCol="0">
              <a:spAutoFit/>
            </a:bodyPr>
            <a:lstStyle/>
            <a:p>
              <a:pPr algn="ctr"/>
              <a:r>
                <a:rPr lang="fr-FR" dirty="0">
                  <a:solidFill>
                    <a:srgbClr val="0070C0"/>
                  </a:solidFill>
                </a:rPr>
                <a:t>3</a:t>
              </a:r>
              <a:endParaRPr lang="en-US" dirty="0">
                <a:solidFill>
                  <a:srgbClr val="0070C0"/>
                </a:solidFill>
              </a:endParaRPr>
            </a:p>
          </p:txBody>
        </p:sp>
        <p:pic>
          <p:nvPicPr>
            <p:cNvPr id="97" name="Picture 96">
              <a:extLst>
                <a:ext uri="{FF2B5EF4-FFF2-40B4-BE49-F238E27FC236}">
                  <a16:creationId xmlns:a16="http://schemas.microsoft.com/office/drawing/2014/main" id="{2C95F45C-5267-E43C-DB7B-A0AA28FE3C18}"/>
                </a:ext>
              </a:extLst>
            </p:cNvPr>
            <p:cNvPicPr>
              <a:picLocks noChangeAspect="1"/>
            </p:cNvPicPr>
            <p:nvPr/>
          </p:nvPicPr>
          <p:blipFill>
            <a:blip r:embed="rId3"/>
            <a:srcRect t="50804"/>
            <a:stretch>
              <a:fillRect/>
            </a:stretch>
          </p:blipFill>
          <p:spPr>
            <a:xfrm>
              <a:off x="5828935" y="3696354"/>
              <a:ext cx="6384085" cy="2010790"/>
            </a:xfrm>
            <a:prstGeom prst="rect">
              <a:avLst/>
            </a:prstGeom>
          </p:spPr>
        </p:pic>
      </p:grpSp>
      <p:sp>
        <p:nvSpPr>
          <p:cNvPr id="6" name="TextBox 5">
            <a:extLst>
              <a:ext uri="{FF2B5EF4-FFF2-40B4-BE49-F238E27FC236}">
                <a16:creationId xmlns:a16="http://schemas.microsoft.com/office/drawing/2014/main" id="{DDFE5D00-54B6-E66B-9A9B-141A6777D4C4}"/>
              </a:ext>
            </a:extLst>
          </p:cNvPr>
          <p:cNvSpPr txBox="1"/>
          <p:nvPr/>
        </p:nvSpPr>
        <p:spPr>
          <a:xfrm>
            <a:off x="297758" y="1589256"/>
            <a:ext cx="5367318" cy="2708434"/>
          </a:xfrm>
          <a:prstGeom prst="rect">
            <a:avLst/>
          </a:prstGeom>
          <a:noFill/>
        </p:spPr>
        <p:txBody>
          <a:bodyPr wrap="square">
            <a:spAutoFit/>
          </a:bodyPr>
          <a:lstStyle/>
          <a:p>
            <a:pPr marL="0" indent="0">
              <a:spcAft>
                <a:spcPts val="1800"/>
              </a:spcAft>
              <a:buNone/>
            </a:pPr>
            <a:r>
              <a:rPr lang="fr-FR" sz="2000" b="1" dirty="0">
                <a:solidFill>
                  <a:schemeClr val="bg2">
                    <a:lumMod val="25000"/>
                  </a:schemeClr>
                </a:solidFill>
              </a:rPr>
              <a:t>Heuristique de la famille </a:t>
            </a:r>
            <a:r>
              <a:rPr lang="fr-FR" sz="2000" b="1" i="1" dirty="0">
                <a:solidFill>
                  <a:schemeClr val="bg2">
                    <a:lumMod val="25000"/>
                  </a:schemeClr>
                </a:solidFill>
              </a:rPr>
              <a:t>one-good-</a:t>
            </a:r>
            <a:r>
              <a:rPr lang="fr-FR" sz="2000" b="1" i="1" dirty="0" err="1">
                <a:solidFill>
                  <a:schemeClr val="bg2">
                    <a:lumMod val="25000"/>
                  </a:schemeClr>
                </a:solidFill>
              </a:rPr>
              <a:t>reason</a:t>
            </a:r>
            <a:r>
              <a:rPr lang="fr-FR" sz="2000" dirty="0">
                <a:solidFill>
                  <a:schemeClr val="bg2">
                    <a:lumMod val="25000"/>
                  </a:schemeClr>
                </a:solidFill>
              </a:rPr>
              <a:t>: </a:t>
            </a:r>
            <a:br>
              <a:rPr lang="fr-FR" sz="2000" dirty="0">
                <a:solidFill>
                  <a:schemeClr val="bg2">
                    <a:lumMod val="25000"/>
                  </a:schemeClr>
                </a:solidFill>
              </a:rPr>
            </a:br>
            <a:r>
              <a:rPr lang="fr-FR" sz="2000" dirty="0">
                <a:solidFill>
                  <a:srgbClr val="0070C0"/>
                </a:solidFill>
              </a:rPr>
              <a:t>Utilise des indices binaires (1 vs 0) ordonnés par validité prédictive.</a:t>
            </a:r>
            <a:endParaRPr lang="fr-FR" sz="2000" b="1" dirty="0"/>
          </a:p>
          <a:p>
            <a:pPr marL="0" indent="0">
              <a:spcAft>
                <a:spcPts val="600"/>
              </a:spcAft>
              <a:buNone/>
            </a:pPr>
            <a:r>
              <a:rPr lang="fr-FR" sz="2000" b="1" dirty="0">
                <a:solidFill>
                  <a:schemeClr val="bg2">
                    <a:lumMod val="25000"/>
                  </a:schemeClr>
                </a:solidFill>
              </a:rPr>
              <a:t>Trois règles opérationnelles:</a:t>
            </a:r>
          </a:p>
          <a:p>
            <a:pPr marL="342900" indent="-342900">
              <a:spcAft>
                <a:spcPts val="600"/>
              </a:spcAft>
              <a:buAutoNum type="arabicPeriod"/>
            </a:pPr>
            <a:r>
              <a:rPr lang="fr-FR" sz="2000" dirty="0">
                <a:solidFill>
                  <a:schemeClr val="bg2">
                    <a:lumMod val="25000"/>
                  </a:schemeClr>
                </a:solidFill>
              </a:rPr>
              <a:t>Règle de recherche</a:t>
            </a:r>
          </a:p>
          <a:p>
            <a:pPr marL="342900" indent="-342900">
              <a:spcAft>
                <a:spcPts val="600"/>
              </a:spcAft>
              <a:buAutoNum type="arabicPeriod"/>
            </a:pPr>
            <a:r>
              <a:rPr lang="fr-FR" sz="2000" dirty="0">
                <a:solidFill>
                  <a:schemeClr val="bg2">
                    <a:lumMod val="25000"/>
                  </a:schemeClr>
                </a:solidFill>
              </a:rPr>
              <a:t>Règle d'arrêt </a:t>
            </a:r>
          </a:p>
          <a:p>
            <a:pPr marL="342900" indent="-342900">
              <a:spcAft>
                <a:spcPts val="600"/>
              </a:spcAft>
              <a:buAutoNum type="arabicPeriod"/>
            </a:pPr>
            <a:r>
              <a:rPr lang="fr-FR" sz="2000" dirty="0">
                <a:solidFill>
                  <a:schemeClr val="bg2">
                    <a:lumMod val="25000"/>
                  </a:schemeClr>
                </a:solidFill>
              </a:rPr>
              <a:t>Règle de décision</a:t>
            </a:r>
          </a:p>
        </p:txBody>
      </p:sp>
      <p:sp>
        <p:nvSpPr>
          <p:cNvPr id="3" name="Footer Placeholder 2">
            <a:extLst>
              <a:ext uri="{FF2B5EF4-FFF2-40B4-BE49-F238E27FC236}">
                <a16:creationId xmlns:a16="http://schemas.microsoft.com/office/drawing/2014/main" id="{6E92AF1B-3A70-1E04-A73E-75E38DAF530C}"/>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95088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883BF-8593-91D5-D7BE-5C3980D86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B62D11-6ABB-A397-34BA-7B8D07874F7B}"/>
              </a:ext>
            </a:extLst>
          </p:cNvPr>
          <p:cNvSpPr>
            <a:spLocks noGrp="1"/>
          </p:cNvSpPr>
          <p:nvPr>
            <p:ph type="title"/>
          </p:nvPr>
        </p:nvSpPr>
        <p:spPr/>
        <p:txBody>
          <a:bodyPr/>
          <a:lstStyle/>
          <a:p>
            <a:r>
              <a:rPr lang="fr-FR" i="1" dirty="0" err="1"/>
              <a:t>Less</a:t>
            </a:r>
            <a:r>
              <a:rPr lang="fr-FR" i="1" dirty="0"/>
              <a:t> </a:t>
            </a:r>
            <a:r>
              <a:rPr lang="fr-FR" i="1" dirty="0" err="1"/>
              <a:t>is</a:t>
            </a:r>
            <a:r>
              <a:rPr lang="fr-FR" i="1" dirty="0"/>
              <a:t> more</a:t>
            </a:r>
            <a:br>
              <a:rPr lang="fr-FR" dirty="0"/>
            </a:br>
            <a:r>
              <a:rPr lang="fr-FR" dirty="0"/>
              <a:t>- exemple: </a:t>
            </a:r>
            <a:r>
              <a:rPr lang="fr-FR" i="1" dirty="0" err="1"/>
              <a:t>Take</a:t>
            </a:r>
            <a:r>
              <a:rPr lang="fr-FR" i="1" dirty="0"/>
              <a:t> the best</a:t>
            </a:r>
            <a:endParaRPr lang="en-US" dirty="0"/>
          </a:p>
        </p:txBody>
      </p:sp>
      <p:sp>
        <p:nvSpPr>
          <p:cNvPr id="4" name="Slide Number Placeholder 3">
            <a:extLst>
              <a:ext uri="{FF2B5EF4-FFF2-40B4-BE49-F238E27FC236}">
                <a16:creationId xmlns:a16="http://schemas.microsoft.com/office/drawing/2014/main" id="{F0853D0A-01A8-B98F-EF2F-9F8071C46736}"/>
              </a:ext>
            </a:extLst>
          </p:cNvPr>
          <p:cNvSpPr>
            <a:spLocks noGrp="1"/>
          </p:cNvSpPr>
          <p:nvPr>
            <p:ph type="sldNum" sz="quarter" idx="12"/>
          </p:nvPr>
        </p:nvSpPr>
        <p:spPr/>
        <p:txBody>
          <a:bodyPr/>
          <a:lstStyle/>
          <a:p>
            <a:fld id="{F95E6910-D586-4B1A-BC87-A1DD68C0FBEB}" type="slidenum">
              <a:rPr lang="en-US" smtClean="0"/>
              <a:t>18</a:t>
            </a:fld>
            <a:endParaRPr lang="en-US"/>
          </a:p>
        </p:txBody>
      </p:sp>
      <p:pic>
        <p:nvPicPr>
          <p:cNvPr id="5" name="Picture 101">
            <a:extLst>
              <a:ext uri="{FF2B5EF4-FFF2-40B4-BE49-F238E27FC236}">
                <a16:creationId xmlns:a16="http://schemas.microsoft.com/office/drawing/2014/main" id="{38EECFDF-53C4-E693-03B3-F9E5EC0A4F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72" t="22139" r="22270" b="7545"/>
          <a:stretch>
            <a:fillRect/>
          </a:stretch>
        </p:blipFill>
        <p:spPr bwMode="auto">
          <a:xfrm>
            <a:off x="603682" y="1335579"/>
            <a:ext cx="4887651" cy="4712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B681F999-A462-A846-1827-5090BDDD7D33}"/>
              </a:ext>
            </a:extLst>
          </p:cNvPr>
          <p:cNvPicPr>
            <a:picLocks noChangeAspect="1"/>
          </p:cNvPicPr>
          <p:nvPr/>
        </p:nvPicPr>
        <p:blipFill>
          <a:blip r:embed="rId4"/>
          <a:stretch>
            <a:fillRect/>
          </a:stretch>
        </p:blipFill>
        <p:spPr>
          <a:xfrm>
            <a:off x="5999655" y="1913643"/>
            <a:ext cx="5876973" cy="4470518"/>
          </a:xfrm>
          <a:prstGeom prst="rect">
            <a:avLst/>
          </a:prstGeom>
        </p:spPr>
      </p:pic>
      <p:sp>
        <p:nvSpPr>
          <p:cNvPr id="23" name="TextBox 22">
            <a:extLst>
              <a:ext uri="{FF2B5EF4-FFF2-40B4-BE49-F238E27FC236}">
                <a16:creationId xmlns:a16="http://schemas.microsoft.com/office/drawing/2014/main" id="{1D79134D-C4F8-38B9-DE52-46792212CC37}"/>
              </a:ext>
            </a:extLst>
          </p:cNvPr>
          <p:cNvSpPr txBox="1"/>
          <p:nvPr/>
        </p:nvSpPr>
        <p:spPr>
          <a:xfrm>
            <a:off x="94593" y="6413698"/>
            <a:ext cx="9081157" cy="307777"/>
          </a:xfrm>
          <a:prstGeom prst="rect">
            <a:avLst/>
          </a:prstGeom>
          <a:noFill/>
        </p:spPr>
        <p:txBody>
          <a:bodyPr wrap="square">
            <a:spAutoFit/>
          </a:bodyPr>
          <a:lstStyle/>
          <a:p>
            <a:r>
              <a:rPr lang="en-US" sz="1400" dirty="0" err="1">
                <a:solidFill>
                  <a:schemeClr val="bg2">
                    <a:lumMod val="25000"/>
                  </a:schemeClr>
                </a:solidFill>
              </a:rPr>
              <a:t>Czerlinski</a:t>
            </a:r>
            <a:r>
              <a:rPr lang="en-US" sz="1400" dirty="0">
                <a:solidFill>
                  <a:schemeClr val="bg2">
                    <a:lumMod val="25000"/>
                  </a:schemeClr>
                </a:solidFill>
              </a:rPr>
              <a:t>, </a:t>
            </a:r>
            <a:r>
              <a:rPr lang="en-US" sz="1400" dirty="0" err="1">
                <a:solidFill>
                  <a:schemeClr val="bg2">
                    <a:lumMod val="25000"/>
                  </a:schemeClr>
                </a:solidFill>
              </a:rPr>
              <a:t>Gigerenzer</a:t>
            </a:r>
            <a:r>
              <a:rPr lang="en-US" sz="1400" dirty="0">
                <a:solidFill>
                  <a:schemeClr val="bg2">
                    <a:lumMod val="25000"/>
                  </a:schemeClr>
                </a:solidFill>
              </a:rPr>
              <a:t>, &amp; Goldstein, 1999; </a:t>
            </a:r>
            <a:r>
              <a:rPr lang="fr-FR" sz="1400" dirty="0" err="1">
                <a:solidFill>
                  <a:schemeClr val="bg2">
                    <a:lumMod val="25000"/>
                  </a:schemeClr>
                </a:solidFill>
              </a:rPr>
              <a:t>Gigerenzer</a:t>
            </a:r>
            <a:r>
              <a:rPr lang="fr-FR" sz="1400" dirty="0">
                <a:solidFill>
                  <a:schemeClr val="bg2">
                    <a:lumMod val="25000"/>
                  </a:schemeClr>
                </a:solidFill>
              </a:rPr>
              <a:t> &amp; Brighton, 2009; Adapté d’une présentation de </a:t>
            </a:r>
            <a:r>
              <a:rPr lang="fr-FR" sz="1400" dirty="0">
                <a:solidFill>
                  <a:schemeClr val="bg2">
                    <a:lumMod val="25000"/>
                  </a:schemeClr>
                </a:solidFill>
                <a:hlinkClick r:id="rId5"/>
              </a:rPr>
              <a:t>Bernadette Lee</a:t>
            </a:r>
            <a:endParaRPr lang="en-US" sz="1400" dirty="0">
              <a:solidFill>
                <a:schemeClr val="bg2">
                  <a:lumMod val="25000"/>
                </a:schemeClr>
              </a:solidFill>
            </a:endParaRPr>
          </a:p>
        </p:txBody>
      </p:sp>
      <p:pic>
        <p:nvPicPr>
          <p:cNvPr id="27" name="Picture 26" descr="A table with numbers and text&#10;&#10;AI-generated content may be incorrect.">
            <a:extLst>
              <a:ext uri="{FF2B5EF4-FFF2-40B4-BE49-F238E27FC236}">
                <a16:creationId xmlns:a16="http://schemas.microsoft.com/office/drawing/2014/main" id="{ACFD76A4-93EE-AE8A-BEB4-B41E0A6229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0911" y="172646"/>
            <a:ext cx="4404742" cy="1775614"/>
          </a:xfrm>
          <a:prstGeom prst="rect">
            <a:avLst/>
          </a:prstGeom>
        </p:spPr>
      </p:pic>
      <p:sp>
        <p:nvSpPr>
          <p:cNvPr id="28" name="Rectangle 27">
            <a:extLst>
              <a:ext uri="{FF2B5EF4-FFF2-40B4-BE49-F238E27FC236}">
                <a16:creationId xmlns:a16="http://schemas.microsoft.com/office/drawing/2014/main" id="{01E62CF3-A743-2247-F2E1-20472E1311D8}"/>
              </a:ext>
            </a:extLst>
          </p:cNvPr>
          <p:cNvSpPr/>
          <p:nvPr/>
        </p:nvSpPr>
        <p:spPr>
          <a:xfrm>
            <a:off x="6630911" y="1335579"/>
            <a:ext cx="4047599" cy="16263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0DF8CB1-96A2-E527-0CE9-564C10C7CF15}"/>
              </a:ext>
            </a:extLst>
          </p:cNvPr>
          <p:cNvSpPr/>
          <p:nvPr/>
        </p:nvSpPr>
        <p:spPr>
          <a:xfrm>
            <a:off x="5934601" y="2637992"/>
            <a:ext cx="1253277" cy="18623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5CE7D7D-C619-CDAC-C937-D41D88E343E0}"/>
              </a:ext>
            </a:extLst>
          </p:cNvPr>
          <p:cNvSpPr/>
          <p:nvPr/>
        </p:nvSpPr>
        <p:spPr>
          <a:xfrm>
            <a:off x="8938141" y="6146970"/>
            <a:ext cx="1253277" cy="18623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1D9385FC-DB4C-4EEF-5CE9-AC87624406F0}"/>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64151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8091B3F-D7EE-569D-C360-8267B5805E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C4992C-70C3-CDD4-A44E-B26879FF4FD3}"/>
              </a:ext>
            </a:extLst>
          </p:cNvPr>
          <p:cNvSpPr>
            <a:spLocks noGrp="1"/>
          </p:cNvSpPr>
          <p:nvPr>
            <p:ph type="title"/>
          </p:nvPr>
        </p:nvSpPr>
        <p:spPr/>
        <p:txBody>
          <a:bodyPr/>
          <a:lstStyle/>
          <a:p>
            <a:r>
              <a:rPr lang="fr-FR" dirty="0"/>
              <a:t>Dilemme biais-variance</a:t>
            </a:r>
            <a:endParaRPr lang="en-US" dirty="0"/>
          </a:p>
        </p:txBody>
      </p:sp>
      <p:sp>
        <p:nvSpPr>
          <p:cNvPr id="3" name="Slide Number Placeholder 2">
            <a:extLst>
              <a:ext uri="{FF2B5EF4-FFF2-40B4-BE49-F238E27FC236}">
                <a16:creationId xmlns:a16="http://schemas.microsoft.com/office/drawing/2014/main" id="{72009A36-D24D-4C2E-364D-C9B0B572BFEC}"/>
              </a:ext>
            </a:extLst>
          </p:cNvPr>
          <p:cNvSpPr>
            <a:spLocks noGrp="1"/>
          </p:cNvSpPr>
          <p:nvPr>
            <p:ph type="sldNum" sz="quarter" idx="12"/>
          </p:nvPr>
        </p:nvSpPr>
        <p:spPr/>
        <p:txBody>
          <a:bodyPr/>
          <a:lstStyle/>
          <a:p>
            <a:fld id="{F95E6910-D586-4B1A-BC87-A1DD68C0FBEB}" type="slidenum">
              <a:rPr lang="en-US" smtClean="0"/>
              <a:t>19</a:t>
            </a:fld>
            <a:endParaRPr lang="en-US"/>
          </a:p>
        </p:txBody>
      </p:sp>
      <p:sp>
        <p:nvSpPr>
          <p:cNvPr id="12" name="Content Placeholder 2">
            <a:extLst>
              <a:ext uri="{FF2B5EF4-FFF2-40B4-BE49-F238E27FC236}">
                <a16:creationId xmlns:a16="http://schemas.microsoft.com/office/drawing/2014/main" id="{5449C0DB-F6E7-8B1E-883B-80F9A2A5F753}"/>
              </a:ext>
            </a:extLst>
          </p:cNvPr>
          <p:cNvSpPr>
            <a:spLocks noGrp="1"/>
          </p:cNvSpPr>
          <p:nvPr>
            <p:ph idx="1"/>
          </p:nvPr>
        </p:nvSpPr>
        <p:spPr>
          <a:xfrm>
            <a:off x="346184" y="1109935"/>
            <a:ext cx="5178502" cy="2409560"/>
          </a:xfrm>
        </p:spPr>
        <p:txBody>
          <a:bodyPr anchor="ctr">
            <a:normAutofit/>
          </a:bodyPr>
          <a:lstStyle/>
          <a:p>
            <a:pPr marL="0" indent="0">
              <a:buNone/>
            </a:pPr>
            <a:r>
              <a:rPr lang="fr-FR" sz="2000" b="1" dirty="0"/>
              <a:t>Dilemme fondamental</a:t>
            </a:r>
            <a:r>
              <a:rPr lang="fr-FR" sz="2000" dirty="0"/>
              <a:t> :</a:t>
            </a:r>
          </a:p>
          <a:p>
            <a:r>
              <a:rPr lang="fr-FR" sz="2000" dirty="0"/>
              <a:t>Réduire le biais → nécessite des modèles complexes (plus de paramètres)</a:t>
            </a:r>
          </a:p>
          <a:p>
            <a:r>
              <a:rPr lang="fr-FR" sz="2000" dirty="0"/>
              <a:t>Réduire la variance → nécessite des modèles simples (moins de paramètres)</a:t>
            </a:r>
          </a:p>
          <a:p>
            <a:pPr marL="0" indent="0">
              <a:buNone/>
            </a:pPr>
            <a:r>
              <a:rPr lang="fr-FR" sz="2000" b="1" dirty="0"/>
              <a:t>Impossible de minimiser les deux simultanément</a:t>
            </a:r>
            <a:r>
              <a:rPr lang="fr-FR" sz="2000" dirty="0"/>
              <a:t> (</a:t>
            </a:r>
            <a:r>
              <a:rPr lang="fr-FR" sz="2000" dirty="0" err="1"/>
              <a:t>Geman</a:t>
            </a:r>
            <a:r>
              <a:rPr lang="fr-FR" sz="2000" dirty="0"/>
              <a:t> et al., 1992)</a:t>
            </a:r>
          </a:p>
        </p:txBody>
      </p:sp>
      <p:sp>
        <p:nvSpPr>
          <p:cNvPr id="15" name="TextBox 14">
            <a:extLst>
              <a:ext uri="{FF2B5EF4-FFF2-40B4-BE49-F238E27FC236}">
                <a16:creationId xmlns:a16="http://schemas.microsoft.com/office/drawing/2014/main" id="{BD1DA4CA-2497-C564-4D49-510E481DF68E}"/>
              </a:ext>
            </a:extLst>
          </p:cNvPr>
          <p:cNvSpPr txBox="1"/>
          <p:nvPr/>
        </p:nvSpPr>
        <p:spPr>
          <a:xfrm>
            <a:off x="5659486" y="1075175"/>
            <a:ext cx="6347591" cy="1200329"/>
          </a:xfrm>
          <a:prstGeom prst="rect">
            <a:avLst/>
          </a:prstGeom>
          <a:noFill/>
        </p:spPr>
        <p:txBody>
          <a:bodyPr wrap="square">
            <a:spAutoFit/>
          </a:bodyPr>
          <a:lstStyle/>
          <a:p>
            <a:r>
              <a:rPr lang="fr-FR" dirty="0">
                <a:solidFill>
                  <a:schemeClr val="bg2">
                    <a:lumMod val="25000"/>
                  </a:schemeClr>
                </a:solidFill>
              </a:rPr>
              <a:t>Dans des environnements incertains avec données limitées :</a:t>
            </a:r>
            <a:br>
              <a:rPr lang="fr-FR" dirty="0">
                <a:solidFill>
                  <a:schemeClr val="bg2">
                    <a:lumMod val="25000"/>
                  </a:schemeClr>
                </a:solidFill>
              </a:rPr>
            </a:br>
            <a:r>
              <a:rPr lang="fr-FR" dirty="0">
                <a:solidFill>
                  <a:schemeClr val="bg2">
                    <a:lumMod val="25000"/>
                  </a:schemeClr>
                </a:solidFill>
              </a:rPr>
              <a:t>→ La variance devient la source dominante d'erreur</a:t>
            </a:r>
            <a:br>
              <a:rPr lang="fr-FR" dirty="0">
                <a:solidFill>
                  <a:schemeClr val="bg2">
                    <a:lumMod val="25000"/>
                  </a:schemeClr>
                </a:solidFill>
              </a:rPr>
            </a:br>
            <a:r>
              <a:rPr lang="fr-FR" dirty="0">
                <a:solidFill>
                  <a:schemeClr val="bg2">
                    <a:lumMod val="25000"/>
                  </a:schemeClr>
                </a:solidFill>
              </a:rPr>
              <a:t>→ Les modèles complexes surajustent au bruit (cf. </a:t>
            </a:r>
            <a:r>
              <a:rPr lang="fr-FR" dirty="0" err="1">
                <a:solidFill>
                  <a:schemeClr val="bg2">
                    <a:lumMod val="25000"/>
                  </a:schemeClr>
                </a:solidFill>
              </a:rPr>
              <a:t>polynomes</a:t>
            </a:r>
            <a:r>
              <a:rPr lang="fr-FR" dirty="0">
                <a:solidFill>
                  <a:schemeClr val="bg2">
                    <a:lumMod val="25000"/>
                  </a:schemeClr>
                </a:solidFill>
              </a:rPr>
              <a:t>) et prédisent mal ce qui n’a pas encore été observé</a:t>
            </a:r>
            <a:endParaRPr lang="en-US" dirty="0">
              <a:solidFill>
                <a:schemeClr val="bg2">
                  <a:lumMod val="25000"/>
                </a:schemeClr>
              </a:solidFill>
            </a:endParaRPr>
          </a:p>
        </p:txBody>
      </p:sp>
      <p:pic>
        <p:nvPicPr>
          <p:cNvPr id="16" name="Picture 15">
            <a:extLst>
              <a:ext uri="{FF2B5EF4-FFF2-40B4-BE49-F238E27FC236}">
                <a16:creationId xmlns:a16="http://schemas.microsoft.com/office/drawing/2014/main" id="{7DA872C6-EFC6-CBCB-9424-EC0D9FD8C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692" t="8157" r="20236" b="47717"/>
          <a:stretch>
            <a:fillRect/>
          </a:stretch>
        </p:blipFill>
        <p:spPr bwMode="auto">
          <a:xfrm>
            <a:off x="7048686" y="2457160"/>
            <a:ext cx="1958453" cy="1940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0">
            <a:extLst>
              <a:ext uri="{FF2B5EF4-FFF2-40B4-BE49-F238E27FC236}">
                <a16:creationId xmlns:a16="http://schemas.microsoft.com/office/drawing/2014/main" id="{3D96D8BD-AD67-1DEF-951B-D494BBA4F4D9}"/>
              </a:ext>
            </a:extLst>
          </p:cNvPr>
          <p:cNvPicPr>
            <a:picLocks noChangeAspect="1"/>
          </p:cNvPicPr>
          <p:nvPr/>
        </p:nvPicPr>
        <p:blipFill>
          <a:blip r:embed="rId4"/>
          <a:stretch>
            <a:fillRect/>
          </a:stretch>
        </p:blipFill>
        <p:spPr>
          <a:xfrm>
            <a:off x="9552731" y="2457160"/>
            <a:ext cx="1956816" cy="1975047"/>
          </a:xfrm>
          <a:prstGeom prst="rect">
            <a:avLst/>
          </a:prstGeom>
        </p:spPr>
      </p:pic>
      <p:grpSp>
        <p:nvGrpSpPr>
          <p:cNvPr id="11" name="Group 10">
            <a:extLst>
              <a:ext uri="{FF2B5EF4-FFF2-40B4-BE49-F238E27FC236}">
                <a16:creationId xmlns:a16="http://schemas.microsoft.com/office/drawing/2014/main" id="{CA087A26-AA75-F10C-8B5A-DD214129FD70}"/>
              </a:ext>
            </a:extLst>
          </p:cNvPr>
          <p:cNvGrpSpPr/>
          <p:nvPr/>
        </p:nvGrpSpPr>
        <p:grpSpPr>
          <a:xfrm>
            <a:off x="346184" y="3983728"/>
            <a:ext cx="8387056" cy="2450380"/>
            <a:chOff x="1118887" y="3519495"/>
            <a:chExt cx="8387056" cy="2450380"/>
          </a:xfrm>
        </p:grpSpPr>
        <p:pic>
          <p:nvPicPr>
            <p:cNvPr id="17" name="Picture 16">
              <a:extLst>
                <a:ext uri="{FF2B5EF4-FFF2-40B4-BE49-F238E27FC236}">
                  <a16:creationId xmlns:a16="http://schemas.microsoft.com/office/drawing/2014/main" id="{D276E290-4032-CB84-DE98-172DCA7342E9}"/>
                </a:ext>
              </a:extLst>
            </p:cNvPr>
            <p:cNvPicPr>
              <a:picLocks noChangeAspect="1"/>
            </p:cNvPicPr>
            <p:nvPr/>
          </p:nvPicPr>
          <p:blipFill>
            <a:blip r:embed="rId5"/>
            <a:srcRect t="9586" b="16789"/>
            <a:stretch>
              <a:fillRect/>
            </a:stretch>
          </p:blipFill>
          <p:spPr>
            <a:xfrm>
              <a:off x="3563007" y="3888827"/>
              <a:ext cx="4817864" cy="2081048"/>
            </a:xfrm>
            <a:prstGeom prst="rect">
              <a:avLst/>
            </a:prstGeom>
          </p:spPr>
        </p:pic>
        <p:sp>
          <p:nvSpPr>
            <p:cNvPr id="18" name="TextBox 17">
              <a:extLst>
                <a:ext uri="{FF2B5EF4-FFF2-40B4-BE49-F238E27FC236}">
                  <a16:creationId xmlns:a16="http://schemas.microsoft.com/office/drawing/2014/main" id="{4E246276-1EA6-A624-7FEC-EC12A1BCCF2B}"/>
                </a:ext>
              </a:extLst>
            </p:cNvPr>
            <p:cNvSpPr txBox="1"/>
            <p:nvPr/>
          </p:nvSpPr>
          <p:spPr>
            <a:xfrm>
              <a:off x="4204138" y="3519495"/>
              <a:ext cx="1208690" cy="369332"/>
            </a:xfrm>
            <a:prstGeom prst="rect">
              <a:avLst/>
            </a:prstGeom>
            <a:noFill/>
          </p:spPr>
          <p:txBody>
            <a:bodyPr wrap="square" rtlCol="0">
              <a:spAutoFit/>
            </a:bodyPr>
            <a:lstStyle/>
            <a:p>
              <a:pPr algn="ctr"/>
              <a:r>
                <a:rPr lang="fr-FR" dirty="0"/>
                <a:t>Biais</a:t>
              </a:r>
              <a:endParaRPr lang="en-US" dirty="0"/>
            </a:p>
          </p:txBody>
        </p:sp>
        <p:sp>
          <p:nvSpPr>
            <p:cNvPr id="19" name="TextBox 18">
              <a:extLst>
                <a:ext uri="{FF2B5EF4-FFF2-40B4-BE49-F238E27FC236}">
                  <a16:creationId xmlns:a16="http://schemas.microsoft.com/office/drawing/2014/main" id="{5F0B7554-9C5C-0EC7-311E-978A83DC2D51}"/>
                </a:ext>
              </a:extLst>
            </p:cNvPr>
            <p:cNvSpPr txBox="1"/>
            <p:nvPr/>
          </p:nvSpPr>
          <p:spPr>
            <a:xfrm>
              <a:off x="6455979" y="3519495"/>
              <a:ext cx="1208690" cy="369332"/>
            </a:xfrm>
            <a:prstGeom prst="rect">
              <a:avLst/>
            </a:prstGeom>
            <a:noFill/>
          </p:spPr>
          <p:txBody>
            <a:bodyPr wrap="square" rtlCol="0">
              <a:spAutoFit/>
            </a:bodyPr>
            <a:lstStyle/>
            <a:p>
              <a:pPr algn="ctr"/>
              <a:r>
                <a:rPr lang="fr-FR" dirty="0"/>
                <a:t>Variance</a:t>
              </a:r>
              <a:endParaRPr lang="en-US" dirty="0"/>
            </a:p>
          </p:txBody>
        </p:sp>
        <p:sp>
          <p:nvSpPr>
            <p:cNvPr id="20" name="TextBox 19">
              <a:extLst>
                <a:ext uri="{FF2B5EF4-FFF2-40B4-BE49-F238E27FC236}">
                  <a16:creationId xmlns:a16="http://schemas.microsoft.com/office/drawing/2014/main" id="{40325207-EFCC-77B6-65D9-F540938966E2}"/>
                </a:ext>
              </a:extLst>
            </p:cNvPr>
            <p:cNvSpPr txBox="1"/>
            <p:nvPr/>
          </p:nvSpPr>
          <p:spPr>
            <a:xfrm>
              <a:off x="1118887" y="4729296"/>
              <a:ext cx="2638096" cy="1015663"/>
            </a:xfrm>
            <a:prstGeom prst="rect">
              <a:avLst/>
            </a:prstGeom>
            <a:noFill/>
          </p:spPr>
          <p:txBody>
            <a:bodyPr wrap="square" rtlCol="0">
              <a:spAutoFit/>
            </a:bodyPr>
            <a:lstStyle/>
            <a:p>
              <a:pPr algn="ctr"/>
              <a:r>
                <a:rPr lang="fr-FR" sz="2000" dirty="0">
                  <a:solidFill>
                    <a:schemeClr val="bg2">
                      <a:lumMod val="25000"/>
                    </a:schemeClr>
                  </a:solidFill>
                </a:rPr>
                <a:t>Erreurs de prédiction</a:t>
              </a:r>
            </a:p>
            <a:p>
              <a:pPr algn="ctr"/>
              <a:r>
                <a:rPr lang="fr-FR" sz="2000" dirty="0">
                  <a:solidFill>
                    <a:schemeClr val="bg2">
                      <a:lumMod val="25000"/>
                    </a:schemeClr>
                  </a:solidFill>
                </a:rPr>
                <a:t>dans les modèles prédictifs:</a:t>
              </a:r>
              <a:endParaRPr lang="en-US" sz="2000" dirty="0">
                <a:solidFill>
                  <a:schemeClr val="bg2">
                    <a:lumMod val="25000"/>
                  </a:schemeClr>
                </a:solidFill>
              </a:endParaRPr>
            </a:p>
          </p:txBody>
        </p:sp>
        <p:sp>
          <p:nvSpPr>
            <p:cNvPr id="21" name="TextBox 20">
              <a:extLst>
                <a:ext uri="{FF2B5EF4-FFF2-40B4-BE49-F238E27FC236}">
                  <a16:creationId xmlns:a16="http://schemas.microsoft.com/office/drawing/2014/main" id="{5C13CDF3-9484-DCE1-4051-37D9CBDA1E3C}"/>
                </a:ext>
              </a:extLst>
            </p:cNvPr>
            <p:cNvSpPr txBox="1"/>
            <p:nvPr/>
          </p:nvSpPr>
          <p:spPr>
            <a:xfrm>
              <a:off x="8160620" y="4729296"/>
              <a:ext cx="1345323" cy="400110"/>
            </a:xfrm>
            <a:prstGeom prst="rect">
              <a:avLst/>
            </a:prstGeom>
            <a:noFill/>
          </p:spPr>
          <p:txBody>
            <a:bodyPr wrap="square" rtlCol="0">
              <a:spAutoFit/>
            </a:bodyPr>
            <a:lstStyle/>
            <a:p>
              <a:pPr algn="ctr"/>
              <a:r>
                <a:rPr lang="fr-FR" sz="2000" dirty="0"/>
                <a:t>+ bruit (ε)</a:t>
              </a:r>
              <a:endParaRPr lang="en-US" sz="2000" dirty="0"/>
            </a:p>
          </p:txBody>
        </p:sp>
      </p:grpSp>
      <p:sp>
        <p:nvSpPr>
          <p:cNvPr id="4" name="Footer Placeholder 3">
            <a:extLst>
              <a:ext uri="{FF2B5EF4-FFF2-40B4-BE49-F238E27FC236}">
                <a16:creationId xmlns:a16="http://schemas.microsoft.com/office/drawing/2014/main" id="{3F0491A6-9851-82BD-4F6E-24D17715459D}"/>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73347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45291-F2E6-BADE-94DC-CA992CACA1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870021-E27B-F993-9ED8-6B922634B5B7}"/>
              </a:ext>
            </a:extLst>
          </p:cNvPr>
          <p:cNvSpPr>
            <a:spLocks noGrp="1"/>
          </p:cNvSpPr>
          <p:nvPr>
            <p:ph type="ctrTitle"/>
          </p:nvPr>
        </p:nvSpPr>
        <p:spPr/>
        <p:txBody>
          <a:bodyPr>
            <a:normAutofit fontScale="90000"/>
          </a:bodyPr>
          <a:lstStyle/>
          <a:p>
            <a:r>
              <a:rPr lang="en-US" dirty="0"/>
              <a:t>III. </a:t>
            </a:r>
            <a:br>
              <a:rPr lang="en-US" dirty="0"/>
            </a:br>
            <a:r>
              <a:rPr lang="en-US" dirty="0"/>
              <a:t>Le </a:t>
            </a:r>
            <a:r>
              <a:rPr lang="en-US" dirty="0" err="1"/>
              <a:t>raisonnement</a:t>
            </a:r>
            <a:r>
              <a:rPr lang="en-US" dirty="0"/>
              <a:t> et </a:t>
            </a:r>
            <a:r>
              <a:rPr lang="en-US" dirty="0" err="1"/>
              <a:t>ses</a:t>
            </a:r>
            <a:r>
              <a:rPr lang="en-US" dirty="0"/>
              <a:t> </a:t>
            </a:r>
            <a:r>
              <a:rPr lang="en-US" dirty="0" err="1"/>
              <a:t>limites</a:t>
            </a:r>
            <a:endParaRPr lang="en-US" dirty="0"/>
          </a:p>
        </p:txBody>
      </p:sp>
      <p:sp>
        <p:nvSpPr>
          <p:cNvPr id="3" name="Subtitle 2">
            <a:extLst>
              <a:ext uri="{FF2B5EF4-FFF2-40B4-BE49-F238E27FC236}">
                <a16:creationId xmlns:a16="http://schemas.microsoft.com/office/drawing/2014/main" id="{7E3E696C-FD86-03C1-A93B-F329873E539F}"/>
              </a:ext>
            </a:extLst>
          </p:cNvPr>
          <p:cNvSpPr>
            <a:spLocks noGrp="1"/>
          </p:cNvSpPr>
          <p:nvPr>
            <p:ph type="subTitle" idx="1"/>
          </p:nvPr>
        </p:nvSpPr>
        <p:spPr/>
        <p:txBody>
          <a:bodyPr/>
          <a:lstStyle/>
          <a:p>
            <a:r>
              <a:rPr lang="en-US" dirty="0" err="1"/>
              <a:t>Heuristiques</a:t>
            </a:r>
            <a:r>
              <a:rPr lang="en-US" dirty="0"/>
              <a:t>, </a:t>
            </a:r>
            <a:r>
              <a:rPr lang="en-US" dirty="0" err="1"/>
              <a:t>biais</a:t>
            </a:r>
            <a:r>
              <a:rPr lang="en-US" dirty="0"/>
              <a:t> et incertitude</a:t>
            </a:r>
          </a:p>
        </p:txBody>
      </p:sp>
      <p:sp>
        <p:nvSpPr>
          <p:cNvPr id="4" name="Slide Number Placeholder 3">
            <a:extLst>
              <a:ext uri="{FF2B5EF4-FFF2-40B4-BE49-F238E27FC236}">
                <a16:creationId xmlns:a16="http://schemas.microsoft.com/office/drawing/2014/main" id="{119CFA8E-C1F6-87E5-13C2-7887BDBB8F2D}"/>
              </a:ext>
            </a:extLst>
          </p:cNvPr>
          <p:cNvSpPr>
            <a:spLocks noGrp="1"/>
          </p:cNvSpPr>
          <p:nvPr>
            <p:ph type="sldNum" sz="quarter" idx="12"/>
          </p:nvPr>
        </p:nvSpPr>
        <p:spPr/>
        <p:txBody>
          <a:bodyPr/>
          <a:lstStyle/>
          <a:p>
            <a:fld id="{F95E6910-D586-4B1A-BC87-A1DD68C0FBEB}" type="slidenum">
              <a:rPr lang="en-US" smtClean="0"/>
              <a:t>2</a:t>
            </a:fld>
            <a:endParaRPr lang="en-US"/>
          </a:p>
        </p:txBody>
      </p:sp>
      <p:sp>
        <p:nvSpPr>
          <p:cNvPr id="5" name="Footer Placeholder 4">
            <a:extLst>
              <a:ext uri="{FF2B5EF4-FFF2-40B4-BE49-F238E27FC236}">
                <a16:creationId xmlns:a16="http://schemas.microsoft.com/office/drawing/2014/main" id="{9CACA0F4-3B08-4BA4-431F-345DB60D3FDA}"/>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810789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4F89E-F9C0-334D-7A08-86879E038439}"/>
            </a:ext>
          </a:extLst>
        </p:cNvPr>
        <p:cNvGrpSpPr/>
        <p:nvPr/>
      </p:nvGrpSpPr>
      <p:grpSpPr>
        <a:xfrm>
          <a:off x="0" y="0"/>
          <a:ext cx="0" cy="0"/>
          <a:chOff x="0" y="0"/>
          <a:chExt cx="0" cy="0"/>
        </a:xfrm>
      </p:grpSpPr>
      <p:pic>
        <p:nvPicPr>
          <p:cNvPr id="42" name="Picture 41">
            <a:extLst>
              <a:ext uri="{FF2B5EF4-FFF2-40B4-BE49-F238E27FC236}">
                <a16:creationId xmlns:a16="http://schemas.microsoft.com/office/drawing/2014/main" id="{9E73C87A-A8E0-9274-F7F7-57F385F1757A}"/>
              </a:ext>
            </a:extLst>
          </p:cNvPr>
          <p:cNvPicPr>
            <a:picLocks noChangeAspect="1"/>
          </p:cNvPicPr>
          <p:nvPr/>
        </p:nvPicPr>
        <p:blipFill>
          <a:blip r:embed="rId3"/>
          <a:stretch>
            <a:fillRect/>
          </a:stretch>
        </p:blipFill>
        <p:spPr>
          <a:xfrm>
            <a:off x="6297147" y="5108078"/>
            <a:ext cx="5413248" cy="1597223"/>
          </a:xfrm>
          <a:prstGeom prst="rect">
            <a:avLst/>
          </a:prstGeom>
        </p:spPr>
      </p:pic>
      <p:sp>
        <p:nvSpPr>
          <p:cNvPr id="2" name="Title 1">
            <a:extLst>
              <a:ext uri="{FF2B5EF4-FFF2-40B4-BE49-F238E27FC236}">
                <a16:creationId xmlns:a16="http://schemas.microsoft.com/office/drawing/2014/main" id="{7DC70F29-91C8-3A68-023C-25110E7D7446}"/>
              </a:ext>
            </a:extLst>
          </p:cNvPr>
          <p:cNvSpPr>
            <a:spLocks noGrp="1"/>
          </p:cNvSpPr>
          <p:nvPr>
            <p:ph type="title"/>
          </p:nvPr>
        </p:nvSpPr>
        <p:spPr>
          <a:xfrm>
            <a:off x="603681" y="10016"/>
            <a:ext cx="10936678" cy="1325563"/>
          </a:xfrm>
        </p:spPr>
        <p:txBody>
          <a:bodyPr>
            <a:noAutofit/>
          </a:bodyPr>
          <a:lstStyle/>
          <a:p>
            <a:r>
              <a:rPr lang="fr-FR" sz="2800" dirty="0">
                <a:solidFill>
                  <a:schemeClr val="bg2">
                    <a:lumMod val="25000"/>
                  </a:schemeClr>
                </a:solidFill>
              </a:rPr>
              <a:t>Quand les biais permettent de meilleures inférences </a:t>
            </a:r>
            <a:br>
              <a:rPr lang="fr-FR" sz="2800" dirty="0"/>
            </a:br>
            <a:r>
              <a:rPr lang="fr-FR" sz="2800" dirty="0">
                <a:solidFill>
                  <a:schemeClr val="bg1">
                    <a:lumMod val="50000"/>
                  </a:schemeClr>
                </a:solidFill>
              </a:rPr>
              <a:t>(vs modèles complexes)</a:t>
            </a:r>
            <a:endParaRPr lang="en-US" sz="2800" dirty="0">
              <a:solidFill>
                <a:schemeClr val="bg1">
                  <a:lumMod val="50000"/>
                </a:schemeClr>
              </a:solidFill>
            </a:endParaRPr>
          </a:p>
        </p:txBody>
      </p:sp>
      <p:sp>
        <p:nvSpPr>
          <p:cNvPr id="4" name="Slide Number Placeholder 3">
            <a:extLst>
              <a:ext uri="{FF2B5EF4-FFF2-40B4-BE49-F238E27FC236}">
                <a16:creationId xmlns:a16="http://schemas.microsoft.com/office/drawing/2014/main" id="{06DA4BFE-0098-9513-2271-AE11CA63D53F}"/>
              </a:ext>
            </a:extLst>
          </p:cNvPr>
          <p:cNvSpPr>
            <a:spLocks noGrp="1"/>
          </p:cNvSpPr>
          <p:nvPr>
            <p:ph type="sldNum" sz="quarter" idx="12"/>
          </p:nvPr>
        </p:nvSpPr>
        <p:spPr/>
        <p:txBody>
          <a:bodyPr/>
          <a:lstStyle/>
          <a:p>
            <a:fld id="{F95E6910-D586-4B1A-BC87-A1DD68C0FBEB}" type="slidenum">
              <a:rPr lang="en-US" smtClean="0"/>
              <a:t>20</a:t>
            </a:fld>
            <a:endParaRPr lang="en-US"/>
          </a:p>
        </p:txBody>
      </p:sp>
      <p:sp>
        <p:nvSpPr>
          <p:cNvPr id="7" name="TextBox 6">
            <a:extLst>
              <a:ext uri="{FF2B5EF4-FFF2-40B4-BE49-F238E27FC236}">
                <a16:creationId xmlns:a16="http://schemas.microsoft.com/office/drawing/2014/main" id="{056B1B68-CEF6-AD94-81D8-DBCE5CBEB215}"/>
              </a:ext>
            </a:extLst>
          </p:cNvPr>
          <p:cNvSpPr txBox="1"/>
          <p:nvPr/>
        </p:nvSpPr>
        <p:spPr>
          <a:xfrm>
            <a:off x="94593" y="6413698"/>
            <a:ext cx="2469931" cy="307777"/>
          </a:xfrm>
          <a:prstGeom prst="rect">
            <a:avLst/>
          </a:prstGeom>
          <a:noFill/>
        </p:spPr>
        <p:txBody>
          <a:bodyPr wrap="square">
            <a:spAutoFit/>
          </a:bodyPr>
          <a:lstStyle/>
          <a:p>
            <a:r>
              <a:rPr lang="fr-FR" sz="1400" dirty="0" err="1">
                <a:solidFill>
                  <a:schemeClr val="bg2">
                    <a:lumMod val="25000"/>
                  </a:schemeClr>
                </a:solidFill>
              </a:rPr>
              <a:t>Gigerenzer</a:t>
            </a:r>
            <a:r>
              <a:rPr lang="fr-FR" sz="1400" dirty="0">
                <a:solidFill>
                  <a:schemeClr val="bg2">
                    <a:lumMod val="25000"/>
                  </a:schemeClr>
                </a:solidFill>
              </a:rPr>
              <a:t> &amp; Brighton, 2009</a:t>
            </a:r>
            <a:endParaRPr lang="en-US" sz="1400" dirty="0">
              <a:solidFill>
                <a:schemeClr val="bg2">
                  <a:lumMod val="25000"/>
                </a:schemeClr>
              </a:solidFill>
            </a:endParaRPr>
          </a:p>
        </p:txBody>
      </p:sp>
      <p:sp>
        <p:nvSpPr>
          <p:cNvPr id="3" name="Content Placeholder 2">
            <a:extLst>
              <a:ext uri="{FF2B5EF4-FFF2-40B4-BE49-F238E27FC236}">
                <a16:creationId xmlns:a16="http://schemas.microsoft.com/office/drawing/2014/main" id="{82DC5893-BE98-B405-D3AE-AECDD830F886}"/>
              </a:ext>
            </a:extLst>
          </p:cNvPr>
          <p:cNvSpPr>
            <a:spLocks noGrp="1"/>
          </p:cNvSpPr>
          <p:nvPr>
            <p:ph idx="1"/>
          </p:nvPr>
        </p:nvSpPr>
        <p:spPr>
          <a:xfrm>
            <a:off x="1992159" y="1113935"/>
            <a:ext cx="8283881" cy="700845"/>
          </a:xfrm>
        </p:spPr>
        <p:txBody>
          <a:bodyPr anchor="ctr">
            <a:noAutofit/>
          </a:bodyPr>
          <a:lstStyle/>
          <a:p>
            <a:pPr marL="0" indent="0" algn="ctr">
              <a:buNone/>
            </a:pPr>
            <a:r>
              <a:rPr lang="fr-FR" sz="2000" b="1" dirty="0"/>
              <a:t>Quand l’information est rare, dégradée, incertaine, complexe, bruitée</a:t>
            </a:r>
            <a:br>
              <a:rPr lang="fr-FR" sz="2000" b="1" dirty="0"/>
            </a:br>
            <a:r>
              <a:rPr lang="fr-FR" sz="2000" b="1" dirty="0"/>
              <a:t>Que l’environnement est suffisamment prédictible</a:t>
            </a:r>
          </a:p>
        </p:txBody>
      </p:sp>
      <p:pic>
        <p:nvPicPr>
          <p:cNvPr id="38" name="Picture 37">
            <a:extLst>
              <a:ext uri="{FF2B5EF4-FFF2-40B4-BE49-F238E27FC236}">
                <a16:creationId xmlns:a16="http://schemas.microsoft.com/office/drawing/2014/main" id="{8AB8A685-8463-9527-0A6D-2735E86DA8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3692" t="8157" r="20236" b="47717"/>
          <a:stretch>
            <a:fillRect/>
          </a:stretch>
        </p:blipFill>
        <p:spPr bwMode="auto">
          <a:xfrm>
            <a:off x="2860119" y="4466266"/>
            <a:ext cx="2279552" cy="2258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Content Placeholder 2">
            <a:extLst>
              <a:ext uri="{FF2B5EF4-FFF2-40B4-BE49-F238E27FC236}">
                <a16:creationId xmlns:a16="http://schemas.microsoft.com/office/drawing/2014/main" id="{4F98CB74-CC1C-6159-AABC-3E5F6218635A}"/>
              </a:ext>
            </a:extLst>
          </p:cNvPr>
          <p:cNvSpPr txBox="1">
            <a:spLocks/>
          </p:cNvSpPr>
          <p:nvPr/>
        </p:nvSpPr>
        <p:spPr>
          <a:xfrm>
            <a:off x="94593" y="1840180"/>
            <a:ext cx="5895353" cy="2838508"/>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n-lt"/>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fr-FR" sz="1800" b="1" dirty="0"/>
              <a:t>Supériorité prédictive</a:t>
            </a:r>
            <a:endParaRPr lang="fr-FR" sz="1800" dirty="0"/>
          </a:p>
          <a:p>
            <a:pPr>
              <a:spcAft>
                <a:spcPts val="600"/>
              </a:spcAft>
            </a:pPr>
            <a:r>
              <a:rPr lang="fr-FR" sz="1800" b="1" dirty="0"/>
              <a:t>Robustesse à l'incertitude</a:t>
            </a:r>
            <a:br>
              <a:rPr lang="fr-FR" sz="1800" dirty="0"/>
            </a:br>
            <a:r>
              <a:rPr lang="fr-FR" sz="1800" dirty="0"/>
              <a:t>Ignorer de l’information peut rendre les prédictions </a:t>
            </a:r>
            <a:r>
              <a:rPr lang="fr-FR" sz="1800" b="1" dirty="0">
                <a:solidFill>
                  <a:srgbClr val="0070C0"/>
                </a:solidFill>
              </a:rPr>
              <a:t>moins sensibles au bruit </a:t>
            </a:r>
            <a:r>
              <a:rPr lang="fr-FR" sz="1800" dirty="0"/>
              <a:t>et aux petits échantillons</a:t>
            </a:r>
          </a:p>
          <a:p>
            <a:pPr>
              <a:spcAft>
                <a:spcPts val="600"/>
              </a:spcAft>
            </a:pPr>
            <a:r>
              <a:rPr lang="fr-FR" sz="1800" b="1" dirty="0"/>
              <a:t>Efficacité cognitive</a:t>
            </a:r>
            <a:br>
              <a:rPr lang="fr-FR" sz="1800" dirty="0"/>
            </a:br>
            <a:r>
              <a:rPr lang="fr-FR" sz="1800" dirty="0"/>
              <a:t>Réduit le coût </a:t>
            </a:r>
            <a:r>
              <a:rPr lang="fr-FR" sz="1800" b="1" dirty="0">
                <a:solidFill>
                  <a:srgbClr val="0070C0"/>
                </a:solidFill>
              </a:rPr>
              <a:t>tout en conservant une performance suffisante </a:t>
            </a:r>
            <a:r>
              <a:rPr lang="fr-FR" sz="1800" dirty="0"/>
              <a:t>(</a:t>
            </a:r>
            <a:r>
              <a:rPr lang="fr-FR" sz="1800" dirty="0" err="1"/>
              <a:t>Martignon</a:t>
            </a:r>
            <a:r>
              <a:rPr lang="fr-FR" sz="1800" dirty="0"/>
              <a:t> et al., 2008)</a:t>
            </a:r>
          </a:p>
        </p:txBody>
      </p:sp>
      <p:sp>
        <p:nvSpPr>
          <p:cNvPr id="51" name="Content Placeholder 2">
            <a:extLst>
              <a:ext uri="{FF2B5EF4-FFF2-40B4-BE49-F238E27FC236}">
                <a16:creationId xmlns:a16="http://schemas.microsoft.com/office/drawing/2014/main" id="{340A2B7B-4C47-B6A5-3059-162A91D6E4ED}"/>
              </a:ext>
            </a:extLst>
          </p:cNvPr>
          <p:cNvSpPr txBox="1">
            <a:spLocks/>
          </p:cNvSpPr>
          <p:nvPr/>
        </p:nvSpPr>
        <p:spPr>
          <a:xfrm>
            <a:off x="6202056" y="1840180"/>
            <a:ext cx="5895351" cy="283850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n-lt"/>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800" dirty="0">
                <a:solidFill>
                  <a:srgbClr val="0070C0"/>
                </a:solidFill>
              </a:rPr>
              <a:t>En </a:t>
            </a:r>
            <a:r>
              <a:rPr lang="fr-FR" sz="1800" b="1" dirty="0">
                <a:solidFill>
                  <a:srgbClr val="0070C0"/>
                </a:solidFill>
              </a:rPr>
              <a:t>simplifiant</a:t>
            </a:r>
            <a:r>
              <a:rPr lang="fr-FR" sz="1800" dirty="0"/>
              <a:t>, </a:t>
            </a:r>
            <a:r>
              <a:rPr lang="fr-FR" sz="1800" dirty="0">
                <a:solidFill>
                  <a:srgbClr val="0070C0"/>
                </a:solidFill>
              </a:rPr>
              <a:t>les heuristiques introduisent un biais</a:t>
            </a:r>
            <a:r>
              <a:rPr lang="fr-FR" sz="1800" dirty="0"/>
              <a:t> :</a:t>
            </a:r>
          </a:p>
          <a:p>
            <a:pPr marL="0" indent="0">
              <a:spcAft>
                <a:spcPts val="600"/>
              </a:spcAft>
              <a:buNone/>
            </a:pPr>
            <a:r>
              <a:rPr lang="fr-FR" sz="1800" dirty="0"/>
              <a:t>→ Ce biais réduit l’instabilité des prédictions (variance)</a:t>
            </a:r>
            <a:br>
              <a:rPr lang="fr-FR" sz="1800" dirty="0"/>
            </a:br>
            <a:r>
              <a:rPr lang="fr-FR" sz="1800" dirty="0"/>
              <a:t>→ Améliore la robustesse et la généralisation à des situations similaires, surtout en situation d’incertitude</a:t>
            </a:r>
          </a:p>
          <a:p>
            <a:r>
              <a:rPr lang="fr-FR" sz="1800" dirty="0">
                <a:solidFill>
                  <a:schemeClr val="accent2"/>
                </a:solidFill>
              </a:rPr>
              <a:t>En </a:t>
            </a:r>
            <a:r>
              <a:rPr lang="fr-FR" sz="1800" b="1" dirty="0">
                <a:solidFill>
                  <a:schemeClr val="accent2"/>
                </a:solidFill>
              </a:rPr>
              <a:t>complexifiant</a:t>
            </a:r>
            <a:r>
              <a:rPr lang="fr-FR" sz="1800" dirty="0"/>
              <a:t>, </a:t>
            </a:r>
            <a:r>
              <a:rPr lang="fr-FR" sz="1800" dirty="0">
                <a:solidFill>
                  <a:schemeClr val="accent2"/>
                </a:solidFill>
              </a:rPr>
              <a:t>les modèles réduisent le biais mais deviennent plus sensibles au bruit </a:t>
            </a:r>
            <a:r>
              <a:rPr lang="fr-FR" sz="1800" dirty="0"/>
              <a:t>:</a:t>
            </a:r>
          </a:p>
          <a:p>
            <a:pPr marL="0" indent="0">
              <a:spcAft>
                <a:spcPts val="600"/>
              </a:spcAft>
              <a:buNone/>
            </a:pPr>
            <a:r>
              <a:rPr lang="fr-FR" sz="1800" dirty="0"/>
              <a:t>→ Cela augmente la variance des prédictions</a:t>
            </a:r>
            <a:br>
              <a:rPr lang="fr-FR" sz="1800" dirty="0"/>
            </a:br>
            <a:r>
              <a:rPr lang="fr-FR" sz="1800" dirty="0"/>
              <a:t>→ Diminue la capacité à généraliser à de nouvelles situations</a:t>
            </a:r>
          </a:p>
        </p:txBody>
      </p:sp>
      <p:sp>
        <p:nvSpPr>
          <p:cNvPr id="5" name="Footer Placeholder 4">
            <a:extLst>
              <a:ext uri="{FF2B5EF4-FFF2-40B4-BE49-F238E27FC236}">
                <a16:creationId xmlns:a16="http://schemas.microsoft.com/office/drawing/2014/main" id="{2FAB161F-15A8-FFC2-3679-45D676214EC0}"/>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60347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673559D-D61B-A89D-F881-7DD2B14FA0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3950C-91EC-5676-DA1D-BF15C37EFA54}"/>
              </a:ext>
            </a:extLst>
          </p:cNvPr>
          <p:cNvSpPr>
            <a:spLocks noGrp="1"/>
          </p:cNvSpPr>
          <p:nvPr>
            <p:ph type="title"/>
          </p:nvPr>
        </p:nvSpPr>
        <p:spPr/>
        <p:txBody>
          <a:bodyPr>
            <a:noAutofit/>
          </a:bodyPr>
          <a:lstStyle/>
          <a:p>
            <a:r>
              <a:rPr lang="fr-FR" sz="2800" i="1" dirty="0"/>
              <a:t>Homo </a:t>
            </a:r>
            <a:r>
              <a:rPr lang="fr-FR" sz="2800" i="1" dirty="0" err="1"/>
              <a:t>heuristicus</a:t>
            </a:r>
            <a:r>
              <a:rPr lang="fr-FR" sz="2800" i="1" dirty="0"/>
              <a:t>:</a:t>
            </a:r>
            <a:br>
              <a:rPr lang="fr-FR" sz="2800" i="1" dirty="0"/>
            </a:br>
            <a:r>
              <a:rPr lang="fr-FR" sz="2800" dirty="0"/>
              <a:t>Pourquoi des esprits biaisés font de meilleures inférences</a:t>
            </a:r>
            <a:endParaRPr lang="en-US" sz="2800" dirty="0"/>
          </a:p>
        </p:txBody>
      </p:sp>
      <p:sp>
        <p:nvSpPr>
          <p:cNvPr id="4" name="Slide Number Placeholder 3">
            <a:extLst>
              <a:ext uri="{FF2B5EF4-FFF2-40B4-BE49-F238E27FC236}">
                <a16:creationId xmlns:a16="http://schemas.microsoft.com/office/drawing/2014/main" id="{22B154B5-499D-43E0-DB46-F17E9CEE370F}"/>
              </a:ext>
            </a:extLst>
          </p:cNvPr>
          <p:cNvSpPr>
            <a:spLocks noGrp="1"/>
          </p:cNvSpPr>
          <p:nvPr>
            <p:ph type="sldNum" sz="quarter" idx="12"/>
          </p:nvPr>
        </p:nvSpPr>
        <p:spPr/>
        <p:txBody>
          <a:bodyPr/>
          <a:lstStyle/>
          <a:p>
            <a:fld id="{F95E6910-D586-4B1A-BC87-A1DD68C0FBEB}" type="slidenum">
              <a:rPr lang="en-US" smtClean="0"/>
              <a:t>21</a:t>
            </a:fld>
            <a:endParaRPr lang="en-US"/>
          </a:p>
        </p:txBody>
      </p:sp>
      <p:sp>
        <p:nvSpPr>
          <p:cNvPr id="7" name="TextBox 6">
            <a:extLst>
              <a:ext uri="{FF2B5EF4-FFF2-40B4-BE49-F238E27FC236}">
                <a16:creationId xmlns:a16="http://schemas.microsoft.com/office/drawing/2014/main" id="{7960CAC3-3A38-D914-3FBB-FB50B575BD69}"/>
              </a:ext>
            </a:extLst>
          </p:cNvPr>
          <p:cNvSpPr txBox="1"/>
          <p:nvPr/>
        </p:nvSpPr>
        <p:spPr>
          <a:xfrm>
            <a:off x="94593" y="6413698"/>
            <a:ext cx="2469931" cy="307777"/>
          </a:xfrm>
          <a:prstGeom prst="rect">
            <a:avLst/>
          </a:prstGeom>
          <a:noFill/>
        </p:spPr>
        <p:txBody>
          <a:bodyPr wrap="square">
            <a:spAutoFit/>
          </a:bodyPr>
          <a:lstStyle/>
          <a:p>
            <a:r>
              <a:rPr lang="fr-FR" sz="1400" dirty="0" err="1">
                <a:solidFill>
                  <a:schemeClr val="bg2">
                    <a:lumMod val="25000"/>
                  </a:schemeClr>
                </a:solidFill>
              </a:rPr>
              <a:t>Gigerenzer</a:t>
            </a:r>
            <a:r>
              <a:rPr lang="fr-FR" sz="1400" dirty="0">
                <a:solidFill>
                  <a:schemeClr val="bg2">
                    <a:lumMod val="25000"/>
                  </a:schemeClr>
                </a:solidFill>
              </a:rPr>
              <a:t> &amp; Brighton, 2009</a:t>
            </a:r>
            <a:endParaRPr lang="en-US" sz="1400" dirty="0">
              <a:solidFill>
                <a:schemeClr val="bg2">
                  <a:lumMod val="25000"/>
                </a:schemeClr>
              </a:solidFill>
            </a:endParaRPr>
          </a:p>
        </p:txBody>
      </p:sp>
      <p:sp>
        <p:nvSpPr>
          <p:cNvPr id="8" name="TextBox 7">
            <a:extLst>
              <a:ext uri="{FF2B5EF4-FFF2-40B4-BE49-F238E27FC236}">
                <a16:creationId xmlns:a16="http://schemas.microsoft.com/office/drawing/2014/main" id="{C91A53DC-4F36-440D-4CD6-7025448B12A8}"/>
              </a:ext>
            </a:extLst>
          </p:cNvPr>
          <p:cNvSpPr txBox="1"/>
          <p:nvPr/>
        </p:nvSpPr>
        <p:spPr>
          <a:xfrm>
            <a:off x="375621" y="1705354"/>
            <a:ext cx="11288358" cy="2785378"/>
          </a:xfrm>
          <a:prstGeom prst="rect">
            <a:avLst/>
          </a:prstGeom>
          <a:noFill/>
        </p:spPr>
        <p:txBody>
          <a:bodyPr wrap="square">
            <a:spAutoFit/>
          </a:bodyPr>
          <a:lstStyle/>
          <a:p>
            <a:pPr marL="0" indent="0">
              <a:spcAft>
                <a:spcPts val="600"/>
              </a:spcAft>
              <a:buNone/>
            </a:pPr>
            <a:r>
              <a:rPr lang="fr-FR" sz="2000" b="1" dirty="0">
                <a:solidFill>
                  <a:schemeClr val="bg2">
                    <a:lumMod val="25000"/>
                  </a:schemeClr>
                </a:solidFill>
              </a:rPr>
              <a:t>Pourquoi ça marche ? </a:t>
            </a:r>
          </a:p>
          <a:p>
            <a:pPr marL="342900" indent="-342900">
              <a:spcAft>
                <a:spcPts val="600"/>
              </a:spcAft>
              <a:buFont typeface="Arial" panose="020B0604020202020204" pitchFamily="34" charset="0"/>
              <a:buChar char="•"/>
            </a:pPr>
            <a:r>
              <a:rPr lang="fr-FR" sz="2000" b="1" dirty="0">
                <a:solidFill>
                  <a:schemeClr val="bg2">
                    <a:lumMod val="25000"/>
                  </a:schemeClr>
                </a:solidFill>
              </a:rPr>
              <a:t>Contrôle du surajustement </a:t>
            </a:r>
            <a:r>
              <a:rPr lang="fr-FR" sz="2000" dirty="0">
                <a:solidFill>
                  <a:schemeClr val="bg2">
                    <a:lumMod val="25000"/>
                  </a:schemeClr>
                </a:solidFill>
              </a:rPr>
              <a:t>(</a:t>
            </a:r>
            <a:r>
              <a:rPr lang="fr-FR" sz="2000" i="1" dirty="0" err="1">
                <a:solidFill>
                  <a:schemeClr val="bg2">
                    <a:lumMod val="25000"/>
                  </a:schemeClr>
                </a:solidFill>
              </a:rPr>
              <a:t>overfitting</a:t>
            </a:r>
            <a:r>
              <a:rPr lang="fr-FR" sz="2000" dirty="0">
                <a:solidFill>
                  <a:schemeClr val="bg2">
                    <a:lumMod val="25000"/>
                  </a:schemeClr>
                </a:solidFill>
              </a:rPr>
              <a:t>) : Évite de modéliser le bruit en ignorant les indices peu pertinents; là où les modèles complexes mémorisent les particularités et perdent leur capacité de généralisation</a:t>
            </a:r>
          </a:p>
          <a:p>
            <a:pPr marL="342900" indent="-342900">
              <a:spcAft>
                <a:spcPts val="600"/>
              </a:spcAft>
              <a:buFont typeface="Arial" panose="020B0604020202020204" pitchFamily="34" charset="0"/>
              <a:buChar char="•"/>
            </a:pPr>
            <a:r>
              <a:rPr lang="fr-FR" sz="2000" b="1" dirty="0">
                <a:solidFill>
                  <a:schemeClr val="bg2">
                    <a:lumMod val="25000"/>
                  </a:schemeClr>
                </a:solidFill>
              </a:rPr>
              <a:t>Exploitation des structures environnementales</a:t>
            </a:r>
            <a:r>
              <a:rPr lang="fr-FR" sz="2000" dirty="0">
                <a:solidFill>
                  <a:schemeClr val="bg2">
                    <a:lumMod val="25000"/>
                  </a:schemeClr>
                </a:solidFill>
              </a:rPr>
              <a:t> : Tire parti des </a:t>
            </a:r>
            <a:r>
              <a:rPr lang="fr-FR" sz="2000" b="1" dirty="0">
                <a:solidFill>
                  <a:schemeClr val="bg2">
                    <a:lumMod val="25000"/>
                  </a:schemeClr>
                </a:solidFill>
              </a:rPr>
              <a:t>corrélations naturelles</a:t>
            </a:r>
            <a:r>
              <a:rPr lang="fr-FR" sz="2000" dirty="0">
                <a:solidFill>
                  <a:schemeClr val="bg2">
                    <a:lumMod val="25000"/>
                  </a:schemeClr>
                </a:solidFill>
              </a:rPr>
              <a:t> entre indices et critères (ex: "aéroport" → "grande ville")</a:t>
            </a:r>
          </a:p>
          <a:p>
            <a:pPr marL="342900" indent="-342900">
              <a:spcAft>
                <a:spcPts val="600"/>
              </a:spcAft>
              <a:buFont typeface="Arial" panose="020B0604020202020204" pitchFamily="34" charset="0"/>
              <a:buChar char="•"/>
            </a:pPr>
            <a:r>
              <a:rPr lang="fr-FR" sz="2000" b="1" dirty="0">
                <a:solidFill>
                  <a:schemeClr val="bg2">
                    <a:lumMod val="25000"/>
                  </a:schemeClr>
                </a:solidFill>
              </a:rPr>
              <a:t>Dilemme biais-variance</a:t>
            </a:r>
            <a:r>
              <a:rPr lang="fr-FR" sz="2000" dirty="0">
                <a:solidFill>
                  <a:schemeClr val="bg2">
                    <a:lumMod val="25000"/>
                  </a:schemeClr>
                </a:solidFill>
              </a:rPr>
              <a:t> : Réduit la </a:t>
            </a:r>
            <a:r>
              <a:rPr lang="fr-FR" sz="2000" b="1" dirty="0">
                <a:solidFill>
                  <a:schemeClr val="bg2">
                    <a:lumMod val="25000"/>
                  </a:schemeClr>
                </a:solidFill>
              </a:rPr>
              <a:t>variance des erreurs</a:t>
            </a:r>
            <a:r>
              <a:rPr lang="fr-FR" sz="2000" dirty="0">
                <a:solidFill>
                  <a:schemeClr val="bg2">
                    <a:lumMod val="25000"/>
                  </a:schemeClr>
                </a:solidFill>
              </a:rPr>
              <a:t> (instabilité des prédictions) au prix d'un biais contrôlé, ce qui est efficace lorsque les observations sont peu nombreuses ou bruitées</a:t>
            </a:r>
          </a:p>
        </p:txBody>
      </p:sp>
      <p:sp>
        <p:nvSpPr>
          <p:cNvPr id="10" name="TextBox 9">
            <a:extLst>
              <a:ext uri="{FF2B5EF4-FFF2-40B4-BE49-F238E27FC236}">
                <a16:creationId xmlns:a16="http://schemas.microsoft.com/office/drawing/2014/main" id="{5E1D5D66-3DD4-2D67-CEB7-D2CBBA75EC96}"/>
              </a:ext>
            </a:extLst>
          </p:cNvPr>
          <p:cNvSpPr txBox="1"/>
          <p:nvPr/>
        </p:nvSpPr>
        <p:spPr>
          <a:xfrm>
            <a:off x="1850478" y="5019657"/>
            <a:ext cx="8491044" cy="1092607"/>
          </a:xfrm>
          <a:prstGeom prst="rect">
            <a:avLst/>
          </a:prstGeom>
          <a:noFill/>
        </p:spPr>
        <p:txBody>
          <a:bodyPr wrap="square">
            <a:spAutoFit/>
          </a:bodyPr>
          <a:lstStyle/>
          <a:p>
            <a:pPr marL="342900" indent="-342900">
              <a:spcAft>
                <a:spcPts val="600"/>
              </a:spcAft>
              <a:buFont typeface="Arial" panose="020B0604020202020204" pitchFamily="34" charset="0"/>
              <a:buChar char="•"/>
            </a:pPr>
            <a:r>
              <a:rPr lang="fr-FR" sz="2000" dirty="0">
                <a:solidFill>
                  <a:schemeClr val="bg2">
                    <a:lumMod val="25000"/>
                  </a:schemeClr>
                </a:solidFill>
                <a:latin typeface="Open Sans" panose="020B0606030504020204" pitchFamily="34" charset="0"/>
              </a:rPr>
              <a:t>Les </a:t>
            </a:r>
            <a:r>
              <a:rPr lang="fr-FR" sz="2000" dirty="0">
                <a:solidFill>
                  <a:schemeClr val="accent2"/>
                </a:solidFill>
                <a:latin typeface="Open Sans" panose="020B0606030504020204" pitchFamily="34" charset="0"/>
              </a:rPr>
              <a:t>biais</a:t>
            </a:r>
            <a:r>
              <a:rPr lang="fr-FR" sz="2000" dirty="0">
                <a:solidFill>
                  <a:schemeClr val="bg2">
                    <a:lumMod val="25000"/>
                  </a:schemeClr>
                </a:solidFill>
                <a:latin typeface="Open Sans" panose="020B0606030504020204" pitchFamily="34" charset="0"/>
              </a:rPr>
              <a:t> sont des </a:t>
            </a:r>
            <a:r>
              <a:rPr lang="fr-FR" sz="2000" dirty="0">
                <a:solidFill>
                  <a:schemeClr val="accent2"/>
                </a:solidFill>
                <a:latin typeface="Open Sans" panose="020B0606030504020204" pitchFamily="34" charset="0"/>
              </a:rPr>
              <a:t>défauts de l’application d’heuristiques</a:t>
            </a:r>
          </a:p>
          <a:p>
            <a:pPr marL="342900" indent="-342900">
              <a:spcAft>
                <a:spcPts val="600"/>
              </a:spcAft>
              <a:buFont typeface="Arial" panose="020B0604020202020204" pitchFamily="34" charset="0"/>
              <a:buChar char="•"/>
            </a:pPr>
            <a:r>
              <a:rPr lang="fr-FR" sz="2000" dirty="0">
                <a:solidFill>
                  <a:schemeClr val="bg2">
                    <a:lumMod val="25000"/>
                  </a:schemeClr>
                </a:solidFill>
                <a:latin typeface="Open Sans" panose="020B0606030504020204" pitchFamily="34" charset="0"/>
              </a:rPr>
              <a:t>L</a:t>
            </a:r>
            <a:r>
              <a:rPr lang="fr-FR" sz="2000" b="0" i="0" dirty="0">
                <a:solidFill>
                  <a:schemeClr val="bg2">
                    <a:lumMod val="25000"/>
                  </a:schemeClr>
                </a:solidFill>
                <a:effectLst/>
                <a:latin typeface="Open Sans" panose="020B0606030504020204" pitchFamily="34" charset="0"/>
              </a:rPr>
              <a:t>es </a:t>
            </a:r>
            <a:r>
              <a:rPr lang="fr-FR" sz="2000" b="0" i="0" dirty="0">
                <a:solidFill>
                  <a:srgbClr val="0070C0"/>
                </a:solidFill>
                <a:effectLst/>
                <a:latin typeface="Open Sans" panose="020B0606030504020204" pitchFamily="34" charset="0"/>
              </a:rPr>
              <a:t>heuristiques</a:t>
            </a:r>
            <a:r>
              <a:rPr lang="fr-FR" sz="2000" b="0" i="0" dirty="0">
                <a:solidFill>
                  <a:schemeClr val="bg2">
                    <a:lumMod val="25000"/>
                  </a:schemeClr>
                </a:solidFill>
                <a:effectLst/>
                <a:latin typeface="Open Sans" panose="020B0606030504020204" pitchFamily="34" charset="0"/>
              </a:rPr>
              <a:t> sont peut-être mieux comprises du point de vue de la </a:t>
            </a:r>
            <a:r>
              <a:rPr lang="fr-FR" sz="2000" b="0" i="0" dirty="0">
                <a:solidFill>
                  <a:srgbClr val="0070C0"/>
                </a:solidFill>
                <a:effectLst/>
                <a:latin typeface="Open Sans" panose="020B0606030504020204" pitchFamily="34" charset="0"/>
              </a:rPr>
              <a:t>reconnaissance des formes et</a:t>
            </a:r>
            <a:r>
              <a:rPr lang="fr-FR" sz="2000" b="0" i="0" dirty="0">
                <a:solidFill>
                  <a:schemeClr val="bg2">
                    <a:lumMod val="25000"/>
                  </a:schemeClr>
                </a:solidFill>
                <a:effectLst/>
                <a:latin typeface="Open Sans" panose="020B0606030504020204" pitchFamily="34" charset="0"/>
              </a:rPr>
              <a:t> de l'</a:t>
            </a:r>
            <a:r>
              <a:rPr lang="fr-FR" sz="2000" b="0" i="0" dirty="0">
                <a:solidFill>
                  <a:srgbClr val="0070C0"/>
                </a:solidFill>
                <a:effectLst/>
                <a:latin typeface="Open Sans" panose="020B0606030504020204" pitchFamily="34" charset="0"/>
              </a:rPr>
              <a:t>apprentissage automatique</a:t>
            </a:r>
            <a:endParaRPr lang="en-US" sz="2000" dirty="0">
              <a:solidFill>
                <a:srgbClr val="0070C0"/>
              </a:solidFill>
            </a:endParaRPr>
          </a:p>
        </p:txBody>
      </p:sp>
      <p:sp>
        <p:nvSpPr>
          <p:cNvPr id="3" name="Footer Placeholder 2">
            <a:extLst>
              <a:ext uri="{FF2B5EF4-FFF2-40B4-BE49-F238E27FC236}">
                <a16:creationId xmlns:a16="http://schemas.microsoft.com/office/drawing/2014/main" id="{E73A835D-8831-EFD8-566E-F724E059E3D9}"/>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485484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9B4088-9BF1-DFBC-DD19-373FC26364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5BC66C-A096-9AEC-C81B-78863EE79B67}"/>
              </a:ext>
            </a:extLst>
          </p:cNvPr>
          <p:cNvSpPr>
            <a:spLocks noGrp="1"/>
          </p:cNvSpPr>
          <p:nvPr>
            <p:ph type="title"/>
          </p:nvPr>
        </p:nvSpPr>
        <p:spPr/>
        <p:txBody>
          <a:bodyPr/>
          <a:lstStyle/>
          <a:p>
            <a:r>
              <a:rPr lang="fr-FR" dirty="0"/>
              <a:t>Conditions d’utilisation</a:t>
            </a:r>
            <a:endParaRPr lang="en-US" dirty="0"/>
          </a:p>
        </p:txBody>
      </p:sp>
      <p:sp>
        <p:nvSpPr>
          <p:cNvPr id="4" name="Slide Number Placeholder 3">
            <a:extLst>
              <a:ext uri="{FF2B5EF4-FFF2-40B4-BE49-F238E27FC236}">
                <a16:creationId xmlns:a16="http://schemas.microsoft.com/office/drawing/2014/main" id="{AC95C62F-F74B-7092-BC9C-6CC58F508B94}"/>
              </a:ext>
            </a:extLst>
          </p:cNvPr>
          <p:cNvSpPr>
            <a:spLocks noGrp="1"/>
          </p:cNvSpPr>
          <p:nvPr>
            <p:ph type="sldNum" sz="quarter" idx="12"/>
          </p:nvPr>
        </p:nvSpPr>
        <p:spPr/>
        <p:txBody>
          <a:bodyPr/>
          <a:lstStyle/>
          <a:p>
            <a:fld id="{F95E6910-D586-4B1A-BC87-A1DD68C0FBEB}" type="slidenum">
              <a:rPr lang="en-US" smtClean="0"/>
              <a:t>22</a:t>
            </a:fld>
            <a:endParaRPr lang="en-US"/>
          </a:p>
        </p:txBody>
      </p:sp>
      <p:sp>
        <p:nvSpPr>
          <p:cNvPr id="7" name="TextBox 6">
            <a:extLst>
              <a:ext uri="{FF2B5EF4-FFF2-40B4-BE49-F238E27FC236}">
                <a16:creationId xmlns:a16="http://schemas.microsoft.com/office/drawing/2014/main" id="{DB1912B3-6C84-1059-ABD5-ADC428351074}"/>
              </a:ext>
            </a:extLst>
          </p:cNvPr>
          <p:cNvSpPr txBox="1"/>
          <p:nvPr/>
        </p:nvSpPr>
        <p:spPr>
          <a:xfrm>
            <a:off x="94593" y="6413698"/>
            <a:ext cx="2469931" cy="307777"/>
          </a:xfrm>
          <a:prstGeom prst="rect">
            <a:avLst/>
          </a:prstGeom>
          <a:noFill/>
        </p:spPr>
        <p:txBody>
          <a:bodyPr wrap="square">
            <a:spAutoFit/>
          </a:bodyPr>
          <a:lstStyle/>
          <a:p>
            <a:r>
              <a:rPr lang="fr-FR" sz="1400" dirty="0" err="1">
                <a:solidFill>
                  <a:schemeClr val="bg2">
                    <a:lumMod val="25000"/>
                  </a:schemeClr>
                </a:solidFill>
              </a:rPr>
              <a:t>Gigerenzer</a:t>
            </a:r>
            <a:r>
              <a:rPr lang="fr-FR" sz="1400" dirty="0">
                <a:solidFill>
                  <a:schemeClr val="bg2">
                    <a:lumMod val="25000"/>
                  </a:schemeClr>
                </a:solidFill>
              </a:rPr>
              <a:t> &amp; Brighton, 2009</a:t>
            </a:r>
            <a:endParaRPr lang="en-US" sz="1400" dirty="0">
              <a:solidFill>
                <a:schemeClr val="bg2">
                  <a:lumMod val="25000"/>
                </a:schemeClr>
              </a:solidFill>
            </a:endParaRPr>
          </a:p>
        </p:txBody>
      </p:sp>
      <p:sp>
        <p:nvSpPr>
          <p:cNvPr id="3" name="Content Placeholder 2">
            <a:extLst>
              <a:ext uri="{FF2B5EF4-FFF2-40B4-BE49-F238E27FC236}">
                <a16:creationId xmlns:a16="http://schemas.microsoft.com/office/drawing/2014/main" id="{C548BA9F-DC2D-68A1-CB73-ED4C8C047DA2}"/>
              </a:ext>
            </a:extLst>
          </p:cNvPr>
          <p:cNvSpPr>
            <a:spLocks noGrp="1"/>
          </p:cNvSpPr>
          <p:nvPr>
            <p:ph idx="1"/>
          </p:nvPr>
        </p:nvSpPr>
        <p:spPr>
          <a:xfrm>
            <a:off x="218746" y="1184077"/>
            <a:ext cx="11830707" cy="4991100"/>
          </a:xfrm>
        </p:spPr>
        <p:txBody>
          <a:bodyPr anchor="ctr">
            <a:noAutofit/>
          </a:bodyPr>
          <a:lstStyle/>
          <a:p>
            <a:pPr marL="0" indent="0">
              <a:buNone/>
            </a:pPr>
            <a:r>
              <a:rPr lang="fr-FR" sz="2000" dirty="0"/>
              <a:t>La supériorité d’une stratégie d’inférence dépend d’une interaction complexe entre plusieurs facteurs :</a:t>
            </a:r>
          </a:p>
          <a:p>
            <a:r>
              <a:rPr lang="fr-FR" sz="2000" b="1" dirty="0"/>
              <a:t>La structure et la complexité de l’environnement</a:t>
            </a:r>
            <a:r>
              <a:rPr lang="fr-FR" sz="2000" dirty="0"/>
              <a:t> (corrélations, bruit, nature des relations entre indices et critère)</a:t>
            </a:r>
          </a:p>
          <a:p>
            <a:r>
              <a:rPr lang="fr-FR" sz="2000" b="1" dirty="0"/>
              <a:t>La quantité et la qualité de l’information disponible</a:t>
            </a:r>
            <a:r>
              <a:rPr lang="fr-FR" sz="2000" dirty="0"/>
              <a:t> (richesse, pertinence, redondance des indices)</a:t>
            </a:r>
          </a:p>
          <a:p>
            <a:r>
              <a:rPr lang="fr-FR" sz="2000" b="1" dirty="0"/>
              <a:t>La taille de l’échantillon d’apprentissage</a:t>
            </a:r>
            <a:r>
              <a:rPr lang="fr-FR" sz="2000" dirty="0"/>
              <a:t> (nombre d’observations pour estimer les relations)</a:t>
            </a:r>
          </a:p>
          <a:p>
            <a:r>
              <a:rPr lang="fr-FR" sz="2000" b="1" dirty="0"/>
              <a:t>La capacité de la stratégie à contrôler la variance</a:t>
            </a:r>
            <a:r>
              <a:rPr lang="fr-FR" sz="2000" dirty="0"/>
              <a:t> (sensibilité au bruit et à l’instabilité des données)</a:t>
            </a:r>
          </a:p>
          <a:p>
            <a:r>
              <a:rPr lang="fr-FR" sz="2000" b="1" dirty="0"/>
              <a:t>Le compromis entre biais et variance</a:t>
            </a:r>
            <a:r>
              <a:rPr lang="fr-FR" sz="2000" dirty="0"/>
              <a:t> (une stratégie simple peut être plus robuste et prédictive en contexte d’incertitude ou de données limitées)</a:t>
            </a:r>
          </a:p>
          <a:p>
            <a:pPr marL="0" indent="0">
              <a:buNone/>
            </a:pPr>
            <a:r>
              <a:rPr lang="fr-FR" sz="2000" dirty="0"/>
              <a:t>En somme, il n’existe pas de méthode universellement supérieure : la performance d’une heuristique ou d’un modèle dépend de son adéquation à l’environnement et à la structure des données – c’est le principe de la rationalité écologique.</a:t>
            </a:r>
          </a:p>
        </p:txBody>
      </p:sp>
      <p:sp>
        <p:nvSpPr>
          <p:cNvPr id="5" name="Footer Placeholder 4">
            <a:extLst>
              <a:ext uri="{FF2B5EF4-FFF2-40B4-BE49-F238E27FC236}">
                <a16:creationId xmlns:a16="http://schemas.microsoft.com/office/drawing/2014/main" id="{8D05C4BF-7C6E-0BD0-7664-1781FD505FE1}"/>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501465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AB76E-28FC-DEA1-7E5B-54FBCC2EA0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81A25-9BE3-F786-BAC8-E081113DAAD2}"/>
              </a:ext>
            </a:extLst>
          </p:cNvPr>
          <p:cNvSpPr>
            <a:spLocks noGrp="1"/>
          </p:cNvSpPr>
          <p:nvPr>
            <p:ph type="title"/>
          </p:nvPr>
        </p:nvSpPr>
        <p:spPr>
          <a:xfrm>
            <a:off x="603682" y="10016"/>
            <a:ext cx="8277559" cy="1325563"/>
          </a:xfrm>
        </p:spPr>
        <p:txBody>
          <a:bodyPr>
            <a:noAutofit/>
          </a:bodyPr>
          <a:lstStyle/>
          <a:p>
            <a:r>
              <a:rPr lang="fr-FR" sz="2800" dirty="0"/>
              <a:t>Quand les biais empêchent de meilleures inférences – vs </a:t>
            </a:r>
            <a:r>
              <a:rPr lang="fr-FR" sz="2800"/>
              <a:t>modèles complexes</a:t>
            </a:r>
            <a:endParaRPr lang="en-US" sz="2800" dirty="0"/>
          </a:p>
        </p:txBody>
      </p:sp>
      <p:sp>
        <p:nvSpPr>
          <p:cNvPr id="4" name="Slide Number Placeholder 3">
            <a:extLst>
              <a:ext uri="{FF2B5EF4-FFF2-40B4-BE49-F238E27FC236}">
                <a16:creationId xmlns:a16="http://schemas.microsoft.com/office/drawing/2014/main" id="{0CC0206A-5D9B-A0A1-907A-A1F5D22DD769}"/>
              </a:ext>
            </a:extLst>
          </p:cNvPr>
          <p:cNvSpPr>
            <a:spLocks noGrp="1"/>
          </p:cNvSpPr>
          <p:nvPr>
            <p:ph type="sldNum" sz="quarter" idx="12"/>
          </p:nvPr>
        </p:nvSpPr>
        <p:spPr/>
        <p:txBody>
          <a:bodyPr/>
          <a:lstStyle/>
          <a:p>
            <a:fld id="{F95E6910-D586-4B1A-BC87-A1DD68C0FBEB}" type="slidenum">
              <a:rPr lang="en-US" smtClean="0"/>
              <a:t>23</a:t>
            </a:fld>
            <a:endParaRPr lang="en-US"/>
          </a:p>
        </p:txBody>
      </p:sp>
      <p:sp>
        <p:nvSpPr>
          <p:cNvPr id="7" name="TextBox 6">
            <a:extLst>
              <a:ext uri="{FF2B5EF4-FFF2-40B4-BE49-F238E27FC236}">
                <a16:creationId xmlns:a16="http://schemas.microsoft.com/office/drawing/2014/main" id="{6D25404B-423B-DC0C-0E7B-F7589A152C27}"/>
              </a:ext>
            </a:extLst>
          </p:cNvPr>
          <p:cNvSpPr txBox="1"/>
          <p:nvPr/>
        </p:nvSpPr>
        <p:spPr>
          <a:xfrm>
            <a:off x="94593" y="6413698"/>
            <a:ext cx="2469931" cy="307777"/>
          </a:xfrm>
          <a:prstGeom prst="rect">
            <a:avLst/>
          </a:prstGeom>
          <a:noFill/>
        </p:spPr>
        <p:txBody>
          <a:bodyPr wrap="square">
            <a:spAutoFit/>
          </a:bodyPr>
          <a:lstStyle/>
          <a:p>
            <a:r>
              <a:rPr lang="fr-FR" sz="1400" dirty="0" err="1">
                <a:solidFill>
                  <a:schemeClr val="bg2">
                    <a:lumMod val="25000"/>
                  </a:schemeClr>
                </a:solidFill>
              </a:rPr>
              <a:t>Gigerenzer</a:t>
            </a:r>
            <a:r>
              <a:rPr lang="fr-FR" sz="1400" dirty="0">
                <a:solidFill>
                  <a:schemeClr val="bg2">
                    <a:lumMod val="25000"/>
                  </a:schemeClr>
                </a:solidFill>
              </a:rPr>
              <a:t> &amp; Brighton, 2009</a:t>
            </a:r>
            <a:endParaRPr lang="en-US" sz="1400" dirty="0">
              <a:solidFill>
                <a:schemeClr val="bg2">
                  <a:lumMod val="25000"/>
                </a:schemeClr>
              </a:solidFill>
            </a:endParaRPr>
          </a:p>
        </p:txBody>
      </p:sp>
      <p:sp>
        <p:nvSpPr>
          <p:cNvPr id="39" name="Content Placeholder 2">
            <a:extLst>
              <a:ext uri="{FF2B5EF4-FFF2-40B4-BE49-F238E27FC236}">
                <a16:creationId xmlns:a16="http://schemas.microsoft.com/office/drawing/2014/main" id="{DDF8E474-5EAA-DACE-6A79-507D71163C6B}"/>
              </a:ext>
            </a:extLst>
          </p:cNvPr>
          <p:cNvSpPr txBox="1">
            <a:spLocks/>
          </p:cNvSpPr>
          <p:nvPr/>
        </p:nvSpPr>
        <p:spPr>
          <a:xfrm>
            <a:off x="2183105" y="1785627"/>
            <a:ext cx="7880970" cy="656686"/>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n-lt"/>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fr-FR" sz="2000" dirty="0"/>
              <a:t>Quand l’information est suffisamment abondante, certaine, claire</a:t>
            </a:r>
            <a:br>
              <a:rPr lang="fr-FR" sz="2000" dirty="0"/>
            </a:br>
            <a:r>
              <a:rPr lang="fr-FR" sz="2000" dirty="0"/>
              <a:t>Et/ou quand on a la possibilité de mobiliser beaucoup de ressources</a:t>
            </a:r>
          </a:p>
        </p:txBody>
      </p:sp>
      <p:sp>
        <p:nvSpPr>
          <p:cNvPr id="8" name="Content Placeholder 2">
            <a:extLst>
              <a:ext uri="{FF2B5EF4-FFF2-40B4-BE49-F238E27FC236}">
                <a16:creationId xmlns:a16="http://schemas.microsoft.com/office/drawing/2014/main" id="{FCF90A43-9D8E-6370-2FB1-7456D68DAF5D}"/>
              </a:ext>
            </a:extLst>
          </p:cNvPr>
          <p:cNvSpPr txBox="1">
            <a:spLocks/>
          </p:cNvSpPr>
          <p:nvPr/>
        </p:nvSpPr>
        <p:spPr>
          <a:xfrm>
            <a:off x="8298337" y="6240361"/>
            <a:ext cx="2743200" cy="48111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n-lt"/>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pPr>
            <a:r>
              <a:rPr lang="fr-FR" sz="2000" dirty="0"/>
              <a:t>Ou quand on fait du ML</a:t>
            </a:r>
          </a:p>
        </p:txBody>
      </p:sp>
      <p:grpSp>
        <p:nvGrpSpPr>
          <p:cNvPr id="9" name="Group 8">
            <a:extLst>
              <a:ext uri="{FF2B5EF4-FFF2-40B4-BE49-F238E27FC236}">
                <a16:creationId xmlns:a16="http://schemas.microsoft.com/office/drawing/2014/main" id="{A3DA85DC-936D-BCF6-8A01-C4A2DB5E266E}"/>
              </a:ext>
            </a:extLst>
          </p:cNvPr>
          <p:cNvGrpSpPr/>
          <p:nvPr/>
        </p:nvGrpSpPr>
        <p:grpSpPr>
          <a:xfrm>
            <a:off x="3583286" y="2521098"/>
            <a:ext cx="5080607" cy="2707081"/>
            <a:chOff x="668643" y="3450319"/>
            <a:chExt cx="5080607" cy="2707081"/>
          </a:xfrm>
        </p:grpSpPr>
        <p:pic>
          <p:nvPicPr>
            <p:cNvPr id="10" name="Picture 9" descr="A map of france with weather forecasts&#10;&#10;AI-generated content may be incorrect.">
              <a:extLst>
                <a:ext uri="{FF2B5EF4-FFF2-40B4-BE49-F238E27FC236}">
                  <a16:creationId xmlns:a16="http://schemas.microsoft.com/office/drawing/2014/main" id="{9FA4172E-0410-A2D6-2F1D-95548D7C5B57}"/>
                </a:ext>
              </a:extLst>
            </p:cNvPr>
            <p:cNvPicPr>
              <a:picLocks noChangeAspect="1"/>
            </p:cNvPicPr>
            <p:nvPr/>
          </p:nvPicPr>
          <p:blipFill rotWithShape="1">
            <a:blip r:embed="rId3">
              <a:extLst>
                <a:ext uri="{28A0092B-C50C-407E-A947-70E740481C1C}">
                  <a14:useLocalDpi xmlns:a14="http://schemas.microsoft.com/office/drawing/2010/main" val="0"/>
                </a:ext>
              </a:extLst>
            </a:blip>
            <a:srcRect l="777" t="-367" r="15800" b="367"/>
            <a:stretch>
              <a:fillRect/>
            </a:stretch>
          </p:blipFill>
          <p:spPr>
            <a:xfrm>
              <a:off x="4791110" y="4394873"/>
              <a:ext cx="882040" cy="882040"/>
            </a:xfrm>
            <a:prstGeom prst="rect">
              <a:avLst/>
            </a:prstGeom>
          </p:spPr>
        </p:pic>
        <p:pic>
          <p:nvPicPr>
            <p:cNvPr id="11" name="Picture 10" descr="A white mouse in a maze&#10;&#10;AI-generated content may be incorrect.">
              <a:extLst>
                <a:ext uri="{FF2B5EF4-FFF2-40B4-BE49-F238E27FC236}">
                  <a16:creationId xmlns:a16="http://schemas.microsoft.com/office/drawing/2014/main" id="{059E6059-64D0-4D83-5802-E825716D7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110" y="3450319"/>
              <a:ext cx="882040" cy="882040"/>
            </a:xfrm>
            <a:prstGeom prst="rect">
              <a:avLst/>
            </a:prstGeom>
          </p:spPr>
        </p:pic>
        <p:pic>
          <p:nvPicPr>
            <p:cNvPr id="12" name="Picture 11" descr="A group of people crossing a street&#10;&#10;AI-generated content may be incorrect.">
              <a:extLst>
                <a:ext uri="{FF2B5EF4-FFF2-40B4-BE49-F238E27FC236}">
                  <a16:creationId xmlns:a16="http://schemas.microsoft.com/office/drawing/2014/main" id="{BF7A197A-BC99-B6CB-AC0B-C73463DD9D58}"/>
                </a:ext>
              </a:extLst>
            </p:cNvPr>
            <p:cNvPicPr>
              <a:picLocks noChangeAspect="1"/>
            </p:cNvPicPr>
            <p:nvPr/>
          </p:nvPicPr>
          <p:blipFill rotWithShape="1">
            <a:blip r:embed="rId5">
              <a:extLst>
                <a:ext uri="{28A0092B-C50C-407E-A947-70E740481C1C}">
                  <a14:useLocalDpi xmlns:a14="http://schemas.microsoft.com/office/drawing/2010/main" val="0"/>
                </a:ext>
              </a:extLst>
            </a:blip>
            <a:srcRect l="3320" r="3320"/>
            <a:stretch>
              <a:fillRect/>
            </a:stretch>
          </p:blipFill>
          <p:spPr>
            <a:xfrm>
              <a:off x="677055" y="4394873"/>
              <a:ext cx="1321027" cy="880685"/>
            </a:xfrm>
            <a:prstGeom prst="rect">
              <a:avLst/>
            </a:prstGeom>
          </p:spPr>
        </p:pic>
        <p:pic>
          <p:nvPicPr>
            <p:cNvPr id="13" name="Picture 12" descr="A group of people in a control room&#10;&#10;AI-generated content may be incorrect.">
              <a:extLst>
                <a:ext uri="{FF2B5EF4-FFF2-40B4-BE49-F238E27FC236}">
                  <a16:creationId xmlns:a16="http://schemas.microsoft.com/office/drawing/2014/main" id="{658486D7-004B-3D52-F5E7-0E0EF05A20B9}"/>
                </a:ext>
              </a:extLst>
            </p:cNvPr>
            <p:cNvPicPr>
              <a:picLocks noChangeAspect="1"/>
            </p:cNvPicPr>
            <p:nvPr/>
          </p:nvPicPr>
          <p:blipFill rotWithShape="1">
            <a:blip r:embed="rId6">
              <a:extLst>
                <a:ext uri="{28A0092B-C50C-407E-A947-70E740481C1C}">
                  <a14:useLocalDpi xmlns:a14="http://schemas.microsoft.com/office/drawing/2010/main" val="0"/>
                </a:ext>
              </a:extLst>
            </a:blip>
            <a:srcRect l="19" r="19"/>
            <a:stretch>
              <a:fillRect/>
            </a:stretch>
          </p:blipFill>
          <p:spPr>
            <a:xfrm>
              <a:off x="677055" y="3452796"/>
              <a:ext cx="1321027" cy="880685"/>
            </a:xfrm>
            <a:prstGeom prst="rect">
              <a:avLst/>
            </a:prstGeom>
          </p:spPr>
        </p:pic>
        <p:pic>
          <p:nvPicPr>
            <p:cNvPr id="14" name="Picture 13" descr="A screenshot of a screen&#10;&#10;AI-generated content may be incorrect.">
              <a:extLst>
                <a:ext uri="{FF2B5EF4-FFF2-40B4-BE49-F238E27FC236}">
                  <a16:creationId xmlns:a16="http://schemas.microsoft.com/office/drawing/2014/main" id="{ED201905-D87A-5EA8-FF63-446E9C9ADA1A}"/>
                </a:ext>
              </a:extLst>
            </p:cNvPr>
            <p:cNvPicPr>
              <a:picLocks noChangeAspect="1"/>
            </p:cNvPicPr>
            <p:nvPr/>
          </p:nvPicPr>
          <p:blipFill rotWithShape="1">
            <a:blip r:embed="rId7">
              <a:extLst>
                <a:ext uri="{28A0092B-C50C-407E-A947-70E740481C1C}">
                  <a14:useLocalDpi xmlns:a14="http://schemas.microsoft.com/office/drawing/2010/main" val="0"/>
                </a:ext>
              </a:extLst>
            </a:blip>
            <a:srcRect r="20224"/>
            <a:stretch>
              <a:fillRect/>
            </a:stretch>
          </p:blipFill>
          <p:spPr>
            <a:xfrm>
              <a:off x="2047652" y="3451674"/>
              <a:ext cx="1321027" cy="880685"/>
            </a:xfrm>
            <a:prstGeom prst="rect">
              <a:avLst/>
            </a:prstGeom>
          </p:spPr>
        </p:pic>
        <p:pic>
          <p:nvPicPr>
            <p:cNvPr id="15" name="Picture 14" descr="A group of men playing poker&#10;&#10;AI-generated content may be incorrect.">
              <a:extLst>
                <a:ext uri="{FF2B5EF4-FFF2-40B4-BE49-F238E27FC236}">
                  <a16:creationId xmlns:a16="http://schemas.microsoft.com/office/drawing/2014/main" id="{B7ED5FF7-A372-AED4-A19D-09E197D99BB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a:fillRect/>
            </a:stretch>
          </p:blipFill>
          <p:spPr>
            <a:xfrm>
              <a:off x="3419381" y="3451674"/>
              <a:ext cx="1321027" cy="880685"/>
            </a:xfrm>
            <a:prstGeom prst="rect">
              <a:avLst/>
            </a:prstGeom>
          </p:spPr>
        </p:pic>
        <p:pic>
          <p:nvPicPr>
            <p:cNvPr id="16" name="Picture 15" descr="A whale swimming in the water&#10;&#10;AI-generated content may be incorrect.">
              <a:extLst>
                <a:ext uri="{FF2B5EF4-FFF2-40B4-BE49-F238E27FC236}">
                  <a16:creationId xmlns:a16="http://schemas.microsoft.com/office/drawing/2014/main" id="{8CC2F9D4-C46D-4EFF-7896-2357887F2793}"/>
                </a:ext>
              </a:extLst>
            </p:cNvPr>
            <p:cNvPicPr>
              <a:picLocks noChangeAspect="1"/>
            </p:cNvPicPr>
            <p:nvPr/>
          </p:nvPicPr>
          <p:blipFill rotWithShape="1">
            <a:blip r:embed="rId9">
              <a:extLst>
                <a:ext uri="{28A0092B-C50C-407E-A947-70E740481C1C}">
                  <a14:useLocalDpi xmlns:a14="http://schemas.microsoft.com/office/drawing/2010/main" val="0"/>
                </a:ext>
              </a:extLst>
            </a:blip>
            <a:srcRect l="7799" r="7799"/>
            <a:stretch>
              <a:fillRect/>
            </a:stretch>
          </p:blipFill>
          <p:spPr>
            <a:xfrm>
              <a:off x="2047652" y="4394873"/>
              <a:ext cx="1321027" cy="880685"/>
            </a:xfrm>
            <a:prstGeom prst="rect">
              <a:avLst/>
            </a:prstGeom>
          </p:spPr>
        </p:pic>
        <p:pic>
          <p:nvPicPr>
            <p:cNvPr id="17" name="Picture 16" descr="A diagram of the earth's surface and the surface of the earth&#10;&#10;AI-generated content may be incorrect.">
              <a:extLst>
                <a:ext uri="{FF2B5EF4-FFF2-40B4-BE49-F238E27FC236}">
                  <a16:creationId xmlns:a16="http://schemas.microsoft.com/office/drawing/2014/main" id="{CAF683B4-115E-7B2C-4648-CBEC53704B09}"/>
                </a:ext>
              </a:extLst>
            </p:cNvPr>
            <p:cNvPicPr>
              <a:picLocks noChangeAspect="1"/>
            </p:cNvPicPr>
            <p:nvPr/>
          </p:nvPicPr>
          <p:blipFill rotWithShape="1">
            <a:blip r:embed="rId10">
              <a:extLst>
                <a:ext uri="{28A0092B-C50C-407E-A947-70E740481C1C}">
                  <a14:useLocalDpi xmlns:a14="http://schemas.microsoft.com/office/drawing/2010/main" val="0"/>
                </a:ext>
              </a:extLst>
            </a:blip>
            <a:srcRect t="6798" b="15018"/>
            <a:stretch>
              <a:fillRect/>
            </a:stretch>
          </p:blipFill>
          <p:spPr>
            <a:xfrm>
              <a:off x="3419381" y="4394873"/>
              <a:ext cx="1321027" cy="880685"/>
            </a:xfrm>
            <a:prstGeom prst="rect">
              <a:avLst/>
            </a:prstGeom>
          </p:spPr>
        </p:pic>
        <p:pic>
          <p:nvPicPr>
            <p:cNvPr id="18" name="Image 13">
              <a:extLst>
                <a:ext uri="{FF2B5EF4-FFF2-40B4-BE49-F238E27FC236}">
                  <a16:creationId xmlns:a16="http://schemas.microsoft.com/office/drawing/2014/main" id="{CF14856F-A371-7F41-7A3E-F8D83419E32D}"/>
                </a:ext>
              </a:extLst>
            </p:cNvPr>
            <p:cNvPicPr>
              <a:picLocks noChangeAspect="1"/>
            </p:cNvPicPr>
            <p:nvPr/>
          </p:nvPicPr>
          <p:blipFill>
            <a:blip r:embed="rId11"/>
            <a:srcRect l="1" r="555"/>
            <a:stretch>
              <a:fillRect/>
            </a:stretch>
          </p:blipFill>
          <p:spPr>
            <a:xfrm>
              <a:off x="4694557" y="5283228"/>
              <a:ext cx="1054693" cy="874172"/>
            </a:xfrm>
            <a:prstGeom prst="rect">
              <a:avLst/>
            </a:prstGeom>
          </p:spPr>
        </p:pic>
        <p:pic>
          <p:nvPicPr>
            <p:cNvPr id="19" name="Picture 18" descr="A cat looking at a lion's reflection in a mirror&#10;&#10;AI-generated content may be incorrect.">
              <a:extLst>
                <a:ext uri="{FF2B5EF4-FFF2-40B4-BE49-F238E27FC236}">
                  <a16:creationId xmlns:a16="http://schemas.microsoft.com/office/drawing/2014/main" id="{87B58142-447C-EC77-B6AA-BDE4FE02F97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13396" y="5387097"/>
              <a:ext cx="1325880" cy="656686"/>
            </a:xfrm>
            <a:prstGeom prst="rect">
              <a:avLst/>
            </a:prstGeom>
          </p:spPr>
        </p:pic>
        <p:pic>
          <p:nvPicPr>
            <p:cNvPr id="20" name="Picture 19" descr="A group of hands together&#10;&#10;AI-generated content may be incorrect.">
              <a:extLst>
                <a:ext uri="{FF2B5EF4-FFF2-40B4-BE49-F238E27FC236}">
                  <a16:creationId xmlns:a16="http://schemas.microsoft.com/office/drawing/2014/main" id="{A349B7F1-7512-B6E3-0C56-EA47BFEEDF9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42799" y="5261925"/>
              <a:ext cx="1325880" cy="884093"/>
            </a:xfrm>
            <a:prstGeom prst="rect">
              <a:avLst/>
            </a:prstGeom>
          </p:spPr>
        </p:pic>
        <p:pic>
          <p:nvPicPr>
            <p:cNvPr id="21" name="Picture 20" descr="A baseball player catching a ball&#10;&#10;AI-generated content may be incorrect.">
              <a:extLst>
                <a:ext uri="{FF2B5EF4-FFF2-40B4-BE49-F238E27FC236}">
                  <a16:creationId xmlns:a16="http://schemas.microsoft.com/office/drawing/2014/main" id="{0502D546-DA61-7F6E-982C-6E71BDCBF9F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8643" y="5273480"/>
              <a:ext cx="1325880" cy="883920"/>
            </a:xfrm>
            <a:prstGeom prst="rect">
              <a:avLst/>
            </a:prstGeom>
          </p:spPr>
        </p:pic>
      </p:grpSp>
      <p:sp>
        <p:nvSpPr>
          <p:cNvPr id="3" name="Footer Placeholder 2">
            <a:extLst>
              <a:ext uri="{FF2B5EF4-FFF2-40B4-BE49-F238E27FC236}">
                <a16:creationId xmlns:a16="http://schemas.microsoft.com/office/drawing/2014/main" id="{7BEB4A57-AD19-94E3-9950-6F36B053671F}"/>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34007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5738A410-47BE-6F99-19CF-282ED4733FD2}"/>
              </a:ext>
            </a:extLst>
          </p:cNvPr>
          <p:cNvSpPr>
            <a:spLocks noGrp="1" noChangeArrowheads="1"/>
          </p:cNvSpPr>
          <p:nvPr>
            <p:ph type="title"/>
          </p:nvPr>
        </p:nvSpPr>
        <p:spPr/>
        <p:txBody>
          <a:bodyPr/>
          <a:lstStyle/>
          <a:p>
            <a:r>
              <a:rPr lang="en-US" altLang="en-US" dirty="0"/>
              <a:t>Variance, </a:t>
            </a:r>
            <a:r>
              <a:rPr lang="en-US" altLang="en-US" dirty="0" err="1"/>
              <a:t>robusesse</a:t>
            </a:r>
            <a:r>
              <a:rPr lang="en-US" altLang="en-US" dirty="0"/>
              <a:t> et </a:t>
            </a:r>
            <a:r>
              <a:rPr lang="en-US" altLang="en-US" dirty="0" err="1"/>
              <a:t>heuristiques</a:t>
            </a:r>
            <a:endParaRPr lang="en-US" altLang="en-US" dirty="0"/>
          </a:p>
        </p:txBody>
      </p:sp>
      <p:sp>
        <p:nvSpPr>
          <p:cNvPr id="144512" name="Rectangle 128">
            <a:extLst>
              <a:ext uri="{FF2B5EF4-FFF2-40B4-BE49-F238E27FC236}">
                <a16:creationId xmlns:a16="http://schemas.microsoft.com/office/drawing/2014/main" id="{E60592A8-3BED-58AE-039E-45B243215547}"/>
              </a:ext>
            </a:extLst>
          </p:cNvPr>
          <p:cNvSpPr>
            <a:spLocks noChangeArrowheads="1"/>
          </p:cNvSpPr>
          <p:nvPr/>
        </p:nvSpPr>
        <p:spPr bwMode="auto">
          <a:xfrm>
            <a:off x="6400800" y="978932"/>
            <a:ext cx="5582301"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609600" indent="-609600">
              <a:spcBef>
                <a:spcPct val="20000"/>
              </a:spcBef>
              <a:buChar char="•"/>
              <a:defRPr sz="3200">
                <a:solidFill>
                  <a:schemeClr val="tx1"/>
                </a:solidFill>
                <a:latin typeface="Arial" panose="020B0604020202020204" pitchFamily="34" charset="0"/>
              </a:defRPr>
            </a:lvl1pPr>
            <a:lvl2pPr marL="990600" indent="-533400">
              <a:spcBef>
                <a:spcPct val="20000"/>
              </a:spcBef>
              <a:buChar char="–"/>
              <a:defRPr sz="2800">
                <a:solidFill>
                  <a:schemeClr val="tx1"/>
                </a:solidFill>
                <a:latin typeface="Arial" panose="020B0604020202020204" pitchFamily="34" charset="0"/>
              </a:defRPr>
            </a:lvl2pPr>
            <a:lvl3pPr marL="1371600" indent="-457200">
              <a:spcBef>
                <a:spcPct val="20000"/>
              </a:spcBef>
              <a:buChar char="•"/>
              <a:defRPr sz="2400">
                <a:solidFill>
                  <a:schemeClr val="tx1"/>
                </a:solidFill>
                <a:latin typeface="Arial" panose="020B0604020202020204" pitchFamily="34" charset="0"/>
              </a:defRPr>
            </a:lvl3pPr>
            <a:lvl4pPr marL="1752600" indent="-381000">
              <a:spcBef>
                <a:spcPct val="20000"/>
              </a:spcBef>
              <a:buChar char="–"/>
              <a:defRPr sz="2000">
                <a:solidFill>
                  <a:schemeClr val="tx1"/>
                </a:solidFill>
                <a:latin typeface="Arial" panose="020B0604020202020204" pitchFamily="34" charset="0"/>
              </a:defRPr>
            </a:lvl4pPr>
            <a:lvl5pPr marL="2209800" indent="-381000">
              <a:spcBef>
                <a:spcPct val="20000"/>
              </a:spcBef>
              <a:buChar char="»"/>
              <a:defRPr sz="2000">
                <a:solidFill>
                  <a:schemeClr val="tx1"/>
                </a:solidFill>
                <a:latin typeface="Arial" panose="020B0604020202020204" pitchFamily="34" charset="0"/>
              </a:defRPr>
            </a:lvl5pPr>
            <a:lvl6pPr marL="2667000" indent="-381000" fontAlgn="base">
              <a:spcBef>
                <a:spcPct val="20000"/>
              </a:spcBef>
              <a:spcAft>
                <a:spcPct val="0"/>
              </a:spcAft>
              <a:buChar char="»"/>
              <a:defRPr sz="2000">
                <a:solidFill>
                  <a:schemeClr val="tx1"/>
                </a:solidFill>
                <a:latin typeface="Arial" panose="020B0604020202020204" pitchFamily="34" charset="0"/>
              </a:defRPr>
            </a:lvl6pPr>
            <a:lvl7pPr marL="3124200" indent="-381000" fontAlgn="base">
              <a:spcBef>
                <a:spcPct val="20000"/>
              </a:spcBef>
              <a:spcAft>
                <a:spcPct val="0"/>
              </a:spcAft>
              <a:buChar char="»"/>
              <a:defRPr sz="2000">
                <a:solidFill>
                  <a:schemeClr val="tx1"/>
                </a:solidFill>
                <a:latin typeface="Arial" panose="020B0604020202020204" pitchFamily="34" charset="0"/>
              </a:defRPr>
            </a:lvl7pPr>
            <a:lvl8pPr marL="3581400" indent="-381000" fontAlgn="base">
              <a:spcBef>
                <a:spcPct val="20000"/>
              </a:spcBef>
              <a:spcAft>
                <a:spcPct val="0"/>
              </a:spcAft>
              <a:buChar char="»"/>
              <a:defRPr sz="2000">
                <a:solidFill>
                  <a:schemeClr val="tx1"/>
                </a:solidFill>
                <a:latin typeface="Arial" panose="020B0604020202020204" pitchFamily="34" charset="0"/>
              </a:defRPr>
            </a:lvl8pPr>
            <a:lvl9pPr marL="4038600" indent="-381000" fontAlgn="base">
              <a:spcBef>
                <a:spcPct val="20000"/>
              </a:spcBef>
              <a:spcAft>
                <a:spcPct val="0"/>
              </a:spcAft>
              <a:buChar char="»"/>
              <a:defRPr sz="2000">
                <a:solidFill>
                  <a:schemeClr val="tx1"/>
                </a:solidFill>
                <a:latin typeface="Arial" panose="020B0604020202020204" pitchFamily="34" charset="0"/>
              </a:defRPr>
            </a:lvl9pPr>
          </a:lstStyle>
          <a:p>
            <a:pPr>
              <a:spcAft>
                <a:spcPts val="1800"/>
              </a:spcAft>
            </a:pPr>
            <a:r>
              <a:rPr lang="fr-FR" altLang="en-US" sz="2000" dirty="0">
                <a:solidFill>
                  <a:schemeClr val="bg2">
                    <a:lumMod val="25000"/>
                  </a:schemeClr>
                </a:solidFill>
                <a:latin typeface="+mn-lt"/>
              </a:rPr>
              <a:t>Un échantillon d'observations donne seulement un aperçu incertain des régularités cachées de l’environnement</a:t>
            </a:r>
          </a:p>
          <a:p>
            <a:pPr>
              <a:spcAft>
                <a:spcPts val="1800"/>
              </a:spcAft>
            </a:pPr>
            <a:r>
              <a:rPr lang="fr-FR" altLang="en-US" sz="2000" dirty="0">
                <a:solidFill>
                  <a:schemeClr val="bg2">
                    <a:lumMod val="25000"/>
                  </a:schemeClr>
                </a:solidFill>
                <a:latin typeface="+mn-lt"/>
              </a:rPr>
              <a:t>Quelles caractéristiques des heuristiques empêchent de réagir trop fortement à ces variations aléatoires ?</a:t>
            </a:r>
          </a:p>
          <a:p>
            <a:pPr>
              <a:spcAft>
                <a:spcPts val="1800"/>
              </a:spcAft>
            </a:pPr>
            <a:r>
              <a:rPr lang="fr-FR" altLang="en-US" sz="2000" dirty="0">
                <a:solidFill>
                  <a:schemeClr val="bg2">
                    <a:lumMod val="25000"/>
                  </a:schemeClr>
                </a:solidFill>
                <a:latin typeface="+mn-lt"/>
              </a:rPr>
              <a:t>Ignorer certaines informations est une façon de rendre les décisions plus robustes</a:t>
            </a:r>
          </a:p>
        </p:txBody>
      </p:sp>
      <p:sp>
        <p:nvSpPr>
          <p:cNvPr id="144535" name="Oval 151">
            <a:extLst>
              <a:ext uri="{FF2B5EF4-FFF2-40B4-BE49-F238E27FC236}">
                <a16:creationId xmlns:a16="http://schemas.microsoft.com/office/drawing/2014/main" id="{338955FC-BCEF-0C39-DEDA-DEFA72931F9F}"/>
              </a:ext>
            </a:extLst>
          </p:cNvPr>
          <p:cNvSpPr>
            <a:spLocks noChangeArrowheads="1"/>
          </p:cNvSpPr>
          <p:nvPr/>
        </p:nvSpPr>
        <p:spPr bwMode="auto">
          <a:xfrm rot="16200000">
            <a:off x="3200400" y="3124200"/>
            <a:ext cx="1219200" cy="1981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tLang="en-US"/>
          </a:p>
        </p:txBody>
      </p:sp>
      <p:sp>
        <p:nvSpPr>
          <p:cNvPr id="144536" name="Oval 152">
            <a:extLst>
              <a:ext uri="{FF2B5EF4-FFF2-40B4-BE49-F238E27FC236}">
                <a16:creationId xmlns:a16="http://schemas.microsoft.com/office/drawing/2014/main" id="{3EB6B973-B150-8572-C2E8-DFFF019EF7D9}"/>
              </a:ext>
            </a:extLst>
          </p:cNvPr>
          <p:cNvSpPr>
            <a:spLocks noChangeArrowheads="1"/>
          </p:cNvSpPr>
          <p:nvPr/>
        </p:nvSpPr>
        <p:spPr bwMode="auto">
          <a:xfrm rot="16200000">
            <a:off x="3238500" y="1638300"/>
            <a:ext cx="1143000" cy="19812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tLang="en-US"/>
          </a:p>
        </p:txBody>
      </p:sp>
      <p:sp>
        <p:nvSpPr>
          <p:cNvPr id="144537" name="Text Box 153">
            <a:extLst>
              <a:ext uri="{FF2B5EF4-FFF2-40B4-BE49-F238E27FC236}">
                <a16:creationId xmlns:a16="http://schemas.microsoft.com/office/drawing/2014/main" id="{535261AF-6CA9-590E-D4C4-4BF4EF87FD6D}"/>
              </a:ext>
            </a:extLst>
          </p:cNvPr>
          <p:cNvSpPr txBox="1">
            <a:spLocks noChangeArrowheads="1"/>
          </p:cNvSpPr>
          <p:nvPr/>
        </p:nvSpPr>
        <p:spPr bwMode="auto">
          <a:xfrm>
            <a:off x="1261412" y="3758625"/>
            <a:ext cx="145134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1600" dirty="0"/>
              <a:t>Espace des </a:t>
            </a:r>
            <a:r>
              <a:rPr lang="en-US" altLang="en-US" sz="1600" dirty="0" err="1"/>
              <a:t>échantillons</a:t>
            </a:r>
            <a:endParaRPr lang="en-US" altLang="en-US" sz="1600" dirty="0"/>
          </a:p>
        </p:txBody>
      </p:sp>
      <p:sp>
        <p:nvSpPr>
          <p:cNvPr id="144538" name="Text Box 154">
            <a:extLst>
              <a:ext uri="{FF2B5EF4-FFF2-40B4-BE49-F238E27FC236}">
                <a16:creationId xmlns:a16="http://schemas.microsoft.com/office/drawing/2014/main" id="{4F919F2D-BA39-08CB-C811-25935F2B4023}"/>
              </a:ext>
            </a:extLst>
          </p:cNvPr>
          <p:cNvSpPr txBox="1">
            <a:spLocks noChangeArrowheads="1"/>
          </p:cNvSpPr>
          <p:nvPr/>
        </p:nvSpPr>
        <p:spPr bwMode="auto">
          <a:xfrm>
            <a:off x="1221030" y="2298412"/>
            <a:ext cx="145134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1600" dirty="0"/>
              <a:t>Espace des </a:t>
            </a:r>
            <a:r>
              <a:rPr lang="en-US" altLang="en-US" sz="1600" dirty="0" err="1"/>
              <a:t>hypothèses</a:t>
            </a:r>
            <a:endParaRPr lang="en-US" altLang="en-US" sz="1600" dirty="0"/>
          </a:p>
        </p:txBody>
      </p:sp>
      <p:sp>
        <p:nvSpPr>
          <p:cNvPr id="144539" name="Text Box 155">
            <a:extLst>
              <a:ext uri="{FF2B5EF4-FFF2-40B4-BE49-F238E27FC236}">
                <a16:creationId xmlns:a16="http://schemas.microsoft.com/office/drawing/2014/main" id="{EF161829-E66B-3CA8-F126-105F304723F1}"/>
              </a:ext>
            </a:extLst>
          </p:cNvPr>
          <p:cNvSpPr txBox="1">
            <a:spLocks noChangeArrowheads="1"/>
          </p:cNvSpPr>
          <p:nvPr/>
        </p:nvSpPr>
        <p:spPr bwMode="auto">
          <a:xfrm>
            <a:off x="4648201" y="3200400"/>
            <a:ext cx="12025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U</a:t>
            </a:r>
            <a:r>
              <a:rPr lang="en-US" altLang="en-US" b="1" i="1" baseline="-25000"/>
              <a:t>r </a:t>
            </a:r>
            <a:r>
              <a:rPr lang="en-US" altLang="en-US" b="1" baseline="-25000">
                <a:cs typeface="Arial" panose="020B0604020202020204" pitchFamily="34" charset="0"/>
              </a:rPr>
              <a:t>≥1</a:t>
            </a:r>
            <a:r>
              <a:rPr lang="en-US" altLang="en-US"/>
              <a:t> </a:t>
            </a:r>
            <a:r>
              <a:rPr lang="en-US" altLang="en-US" b="1" i="1"/>
              <a:t>Z</a:t>
            </a:r>
            <a:r>
              <a:rPr lang="en-US" altLang="en-US" b="1" i="1" baseline="30000"/>
              <a:t>r</a:t>
            </a:r>
            <a:r>
              <a:rPr lang="en-US" altLang="en-US"/>
              <a:t> </a:t>
            </a:r>
            <a:r>
              <a:rPr lang="en-US" altLang="en-US" b="1">
                <a:cs typeface="Arial" panose="020B0604020202020204" pitchFamily="34" charset="0"/>
              </a:rPr>
              <a:t>→ </a:t>
            </a:r>
            <a:r>
              <a:rPr lang="en-US" altLang="en-US" b="1" i="1">
                <a:cs typeface="Arial" panose="020B0604020202020204" pitchFamily="34" charset="0"/>
              </a:rPr>
              <a:t>H</a:t>
            </a:r>
          </a:p>
        </p:txBody>
      </p:sp>
      <p:sp>
        <p:nvSpPr>
          <p:cNvPr id="144540" name="Oval 156">
            <a:extLst>
              <a:ext uri="{FF2B5EF4-FFF2-40B4-BE49-F238E27FC236}">
                <a16:creationId xmlns:a16="http://schemas.microsoft.com/office/drawing/2014/main" id="{C19AB3CE-D925-35A9-518A-DBD527D2BAF1}"/>
              </a:ext>
            </a:extLst>
          </p:cNvPr>
          <p:cNvSpPr>
            <a:spLocks noChangeArrowheads="1"/>
          </p:cNvSpPr>
          <p:nvPr/>
        </p:nvSpPr>
        <p:spPr bwMode="auto">
          <a:xfrm>
            <a:off x="2514600" y="5486400"/>
            <a:ext cx="2819400" cy="1295400"/>
          </a:xfrm>
          <a:prstGeom prst="ellipse">
            <a:avLst/>
          </a:prstGeom>
          <a:solidFill>
            <a:schemeClr val="accent1">
              <a:alpha val="47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en-US" sz="1400" b="1" dirty="0"/>
              <a:t>Environnement E</a:t>
            </a:r>
            <a:endParaRPr lang="en-US" altLang="en-US" sz="1400" dirty="0"/>
          </a:p>
          <a:p>
            <a:pPr algn="ctr"/>
            <a:r>
              <a:rPr lang="en-US" altLang="en-US" sz="1400" dirty="0" err="1"/>
              <a:t>Gouverné</a:t>
            </a:r>
            <a:r>
              <a:rPr lang="en-US" altLang="en-US" sz="1400" dirty="0"/>
              <a:t> par des </a:t>
            </a:r>
            <a:r>
              <a:rPr lang="en-US" altLang="en-US" sz="1400" dirty="0" err="1"/>
              <a:t>régularités</a:t>
            </a:r>
            <a:r>
              <a:rPr lang="en-US" altLang="en-US" sz="1400" dirty="0"/>
              <a:t> </a:t>
            </a:r>
            <a:r>
              <a:rPr lang="en-US" altLang="en-US" sz="1400" dirty="0" err="1"/>
              <a:t>systématiques</a:t>
            </a:r>
            <a:endParaRPr lang="en-US" altLang="en-US" sz="1400" dirty="0"/>
          </a:p>
        </p:txBody>
      </p:sp>
      <p:sp>
        <p:nvSpPr>
          <p:cNvPr id="144541" name="Oval 157">
            <a:extLst>
              <a:ext uri="{FF2B5EF4-FFF2-40B4-BE49-F238E27FC236}">
                <a16:creationId xmlns:a16="http://schemas.microsoft.com/office/drawing/2014/main" id="{19C7833F-7724-FF5E-B861-E1568322E9AC}"/>
              </a:ext>
            </a:extLst>
          </p:cNvPr>
          <p:cNvSpPr>
            <a:spLocks noChangeArrowheads="1"/>
          </p:cNvSpPr>
          <p:nvPr/>
        </p:nvSpPr>
        <p:spPr bwMode="auto">
          <a:xfrm>
            <a:off x="3276600" y="4114800"/>
            <a:ext cx="152400" cy="152400"/>
          </a:xfrm>
          <a:prstGeom prst="ellipse">
            <a:avLst/>
          </a:prstGeom>
          <a:solidFill>
            <a:srgbClr val="33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542" name="Oval 158">
            <a:extLst>
              <a:ext uri="{FF2B5EF4-FFF2-40B4-BE49-F238E27FC236}">
                <a16:creationId xmlns:a16="http://schemas.microsoft.com/office/drawing/2014/main" id="{12E5085A-88AA-9AAC-DD0E-0FF7081B6471}"/>
              </a:ext>
            </a:extLst>
          </p:cNvPr>
          <p:cNvSpPr>
            <a:spLocks noChangeArrowheads="1"/>
          </p:cNvSpPr>
          <p:nvPr/>
        </p:nvSpPr>
        <p:spPr bwMode="auto">
          <a:xfrm>
            <a:off x="4114800" y="4038600"/>
            <a:ext cx="152400" cy="152400"/>
          </a:xfrm>
          <a:prstGeom prst="ellipse">
            <a:avLst/>
          </a:prstGeom>
          <a:solidFill>
            <a:srgbClr val="33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543" name="Line 159">
            <a:extLst>
              <a:ext uri="{FF2B5EF4-FFF2-40B4-BE49-F238E27FC236}">
                <a16:creationId xmlns:a16="http://schemas.microsoft.com/office/drawing/2014/main" id="{50959F1A-FF95-CD52-4A86-8B470D7D348B}"/>
              </a:ext>
            </a:extLst>
          </p:cNvPr>
          <p:cNvSpPr>
            <a:spLocks noChangeShapeType="1"/>
          </p:cNvSpPr>
          <p:nvPr/>
        </p:nvSpPr>
        <p:spPr bwMode="auto">
          <a:xfrm flipH="1">
            <a:off x="3505200" y="4114800"/>
            <a:ext cx="533400" cy="762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544" name="Oval 160">
            <a:extLst>
              <a:ext uri="{FF2B5EF4-FFF2-40B4-BE49-F238E27FC236}">
                <a16:creationId xmlns:a16="http://schemas.microsoft.com/office/drawing/2014/main" id="{EC30415D-9ACF-949D-24E4-6FFEB1395511}"/>
              </a:ext>
            </a:extLst>
          </p:cNvPr>
          <p:cNvSpPr>
            <a:spLocks noChangeArrowheads="1"/>
          </p:cNvSpPr>
          <p:nvPr/>
        </p:nvSpPr>
        <p:spPr bwMode="auto">
          <a:xfrm>
            <a:off x="3429000" y="2590800"/>
            <a:ext cx="152400" cy="152400"/>
          </a:xfrm>
          <a:prstGeom prst="ellipse">
            <a:avLst/>
          </a:prstGeom>
          <a:solidFill>
            <a:srgbClr val="33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545" name="Oval 161">
            <a:extLst>
              <a:ext uri="{FF2B5EF4-FFF2-40B4-BE49-F238E27FC236}">
                <a16:creationId xmlns:a16="http://schemas.microsoft.com/office/drawing/2014/main" id="{83FC8141-BC8C-67C4-EFB2-BD303DC44094}"/>
              </a:ext>
            </a:extLst>
          </p:cNvPr>
          <p:cNvSpPr>
            <a:spLocks noChangeArrowheads="1"/>
          </p:cNvSpPr>
          <p:nvPr/>
        </p:nvSpPr>
        <p:spPr bwMode="auto">
          <a:xfrm>
            <a:off x="3810000" y="2286000"/>
            <a:ext cx="152400" cy="152400"/>
          </a:xfrm>
          <a:prstGeom prst="ellipse">
            <a:avLst/>
          </a:prstGeom>
          <a:solidFill>
            <a:srgbClr val="33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546" name="Line 162">
            <a:extLst>
              <a:ext uri="{FF2B5EF4-FFF2-40B4-BE49-F238E27FC236}">
                <a16:creationId xmlns:a16="http://schemas.microsoft.com/office/drawing/2014/main" id="{E86DC4BB-1FF3-CDCA-C192-EA10C35B8F03}"/>
              </a:ext>
            </a:extLst>
          </p:cNvPr>
          <p:cNvSpPr>
            <a:spLocks noChangeShapeType="1"/>
          </p:cNvSpPr>
          <p:nvPr/>
        </p:nvSpPr>
        <p:spPr bwMode="auto">
          <a:xfrm flipH="1">
            <a:off x="3581400" y="2438400"/>
            <a:ext cx="228600" cy="152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547" name="Line 163">
            <a:extLst>
              <a:ext uri="{FF2B5EF4-FFF2-40B4-BE49-F238E27FC236}">
                <a16:creationId xmlns:a16="http://schemas.microsoft.com/office/drawing/2014/main" id="{829E6720-BE1C-BDC4-AC23-0F8488B01C6C}"/>
              </a:ext>
            </a:extLst>
          </p:cNvPr>
          <p:cNvSpPr>
            <a:spLocks noChangeShapeType="1"/>
          </p:cNvSpPr>
          <p:nvPr/>
        </p:nvSpPr>
        <p:spPr bwMode="auto">
          <a:xfrm flipV="1">
            <a:off x="3352800" y="2743200"/>
            <a:ext cx="152400" cy="1447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548" name="Line 164">
            <a:extLst>
              <a:ext uri="{FF2B5EF4-FFF2-40B4-BE49-F238E27FC236}">
                <a16:creationId xmlns:a16="http://schemas.microsoft.com/office/drawing/2014/main" id="{0DAE9788-3D8B-543E-B506-CE66DF28B1E8}"/>
              </a:ext>
            </a:extLst>
          </p:cNvPr>
          <p:cNvSpPr>
            <a:spLocks noChangeShapeType="1"/>
          </p:cNvSpPr>
          <p:nvPr/>
        </p:nvSpPr>
        <p:spPr bwMode="auto">
          <a:xfrm flipH="1" flipV="1">
            <a:off x="3886200" y="2438400"/>
            <a:ext cx="304800" cy="1676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549" name="Line 165">
            <a:extLst>
              <a:ext uri="{FF2B5EF4-FFF2-40B4-BE49-F238E27FC236}">
                <a16:creationId xmlns:a16="http://schemas.microsoft.com/office/drawing/2014/main" id="{AE72221B-206F-5925-4A88-F7AFEDB74ECE}"/>
              </a:ext>
            </a:extLst>
          </p:cNvPr>
          <p:cNvSpPr>
            <a:spLocks noChangeShapeType="1"/>
          </p:cNvSpPr>
          <p:nvPr/>
        </p:nvSpPr>
        <p:spPr bwMode="auto">
          <a:xfrm flipV="1">
            <a:off x="3886200" y="4267200"/>
            <a:ext cx="3048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550" name="Text Box 166">
            <a:extLst>
              <a:ext uri="{FF2B5EF4-FFF2-40B4-BE49-F238E27FC236}">
                <a16:creationId xmlns:a16="http://schemas.microsoft.com/office/drawing/2014/main" id="{5DBEF298-6E4B-015E-2244-D6FB179177AB}"/>
              </a:ext>
            </a:extLst>
          </p:cNvPr>
          <p:cNvSpPr txBox="1">
            <a:spLocks noChangeArrowheads="1"/>
          </p:cNvSpPr>
          <p:nvPr/>
        </p:nvSpPr>
        <p:spPr bwMode="auto">
          <a:xfrm>
            <a:off x="3581401" y="4191001"/>
            <a:ext cx="4111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l-GR" altLang="en-US">
                <a:cs typeface="Arial" panose="020B0604020202020204" pitchFamily="34" charset="0"/>
              </a:rPr>
              <a:t>∂</a:t>
            </a:r>
            <a:r>
              <a:rPr lang="en-US" altLang="en-US">
                <a:cs typeface="Arial" panose="020B0604020202020204" pitchFamily="34" charset="0"/>
              </a:rPr>
              <a:t>z</a:t>
            </a:r>
            <a:endParaRPr lang="el-GR" altLang="en-US">
              <a:cs typeface="Arial" panose="020B0604020202020204" pitchFamily="34" charset="0"/>
            </a:endParaRPr>
          </a:p>
        </p:txBody>
      </p:sp>
      <p:sp>
        <p:nvSpPr>
          <p:cNvPr id="144551" name="Text Box 167">
            <a:extLst>
              <a:ext uri="{FF2B5EF4-FFF2-40B4-BE49-F238E27FC236}">
                <a16:creationId xmlns:a16="http://schemas.microsoft.com/office/drawing/2014/main" id="{95E28947-51B0-DF84-5E51-246C9D022412}"/>
              </a:ext>
            </a:extLst>
          </p:cNvPr>
          <p:cNvSpPr txBox="1">
            <a:spLocks noChangeArrowheads="1"/>
          </p:cNvSpPr>
          <p:nvPr/>
        </p:nvSpPr>
        <p:spPr bwMode="auto">
          <a:xfrm>
            <a:off x="3505200" y="2743200"/>
            <a:ext cx="4379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l-GR" altLang="en-US"/>
              <a:t>∂</a:t>
            </a:r>
            <a:r>
              <a:rPr lang="en-US" altLang="en-US">
                <a:cs typeface="Arial" panose="020B0604020202020204" pitchFamily="34" charset="0"/>
              </a:rPr>
              <a:t>h</a:t>
            </a:r>
            <a:endParaRPr lang="el-GR" altLang="en-US">
              <a:cs typeface="Arial" panose="020B0604020202020204" pitchFamily="34" charset="0"/>
            </a:endParaRPr>
          </a:p>
        </p:txBody>
      </p:sp>
      <p:sp>
        <p:nvSpPr>
          <p:cNvPr id="144552" name="Text Box 168">
            <a:extLst>
              <a:ext uri="{FF2B5EF4-FFF2-40B4-BE49-F238E27FC236}">
                <a16:creationId xmlns:a16="http://schemas.microsoft.com/office/drawing/2014/main" id="{AC446C01-B27A-0170-C118-0C8AD8CD03FE}"/>
              </a:ext>
            </a:extLst>
          </p:cNvPr>
          <p:cNvSpPr txBox="1">
            <a:spLocks noChangeArrowheads="1"/>
          </p:cNvSpPr>
          <p:nvPr/>
        </p:nvSpPr>
        <p:spPr bwMode="auto">
          <a:xfrm>
            <a:off x="1676400" y="4876800"/>
            <a:ext cx="1600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dirty="0" err="1"/>
              <a:t>Echantillonnage</a:t>
            </a:r>
            <a:endParaRPr lang="en-US" altLang="en-US" sz="1400" dirty="0"/>
          </a:p>
        </p:txBody>
      </p:sp>
      <p:sp>
        <p:nvSpPr>
          <p:cNvPr id="144553" name="Line 169">
            <a:extLst>
              <a:ext uri="{FF2B5EF4-FFF2-40B4-BE49-F238E27FC236}">
                <a16:creationId xmlns:a16="http://schemas.microsoft.com/office/drawing/2014/main" id="{9DE933A5-4F32-C330-57BA-CAF08188D7CD}"/>
              </a:ext>
            </a:extLst>
          </p:cNvPr>
          <p:cNvSpPr>
            <a:spLocks noChangeShapeType="1"/>
          </p:cNvSpPr>
          <p:nvPr/>
        </p:nvSpPr>
        <p:spPr bwMode="auto">
          <a:xfrm flipH="1" flipV="1">
            <a:off x="3429000" y="4343400"/>
            <a:ext cx="4572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554" name="Text Box 170">
            <a:extLst>
              <a:ext uri="{FF2B5EF4-FFF2-40B4-BE49-F238E27FC236}">
                <a16:creationId xmlns:a16="http://schemas.microsoft.com/office/drawing/2014/main" id="{DF499333-3AA8-25B6-EA08-48FB83C834BE}"/>
              </a:ext>
            </a:extLst>
          </p:cNvPr>
          <p:cNvSpPr txBox="1">
            <a:spLocks noChangeArrowheads="1"/>
          </p:cNvSpPr>
          <p:nvPr/>
        </p:nvSpPr>
        <p:spPr bwMode="auto">
          <a:xfrm>
            <a:off x="2971800" y="3810000"/>
            <a:ext cx="3674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cs typeface="Arial" panose="020B0604020202020204" pitchFamily="34" charset="0"/>
              </a:rPr>
              <a:t>z</a:t>
            </a:r>
            <a:r>
              <a:rPr lang="en-US" altLang="en-US" baseline="-25000">
                <a:cs typeface="Arial" panose="020B0604020202020204" pitchFamily="34" charset="0"/>
              </a:rPr>
              <a:t>1</a:t>
            </a:r>
            <a:endParaRPr lang="el-GR" altLang="en-US" baseline="-25000">
              <a:cs typeface="Arial" panose="020B0604020202020204" pitchFamily="34" charset="0"/>
            </a:endParaRPr>
          </a:p>
        </p:txBody>
      </p:sp>
      <p:sp>
        <p:nvSpPr>
          <p:cNvPr id="144555" name="Text Box 171">
            <a:extLst>
              <a:ext uri="{FF2B5EF4-FFF2-40B4-BE49-F238E27FC236}">
                <a16:creationId xmlns:a16="http://schemas.microsoft.com/office/drawing/2014/main" id="{E7BB3867-B64B-8574-CB87-818BC7A73509}"/>
              </a:ext>
            </a:extLst>
          </p:cNvPr>
          <p:cNvSpPr txBox="1">
            <a:spLocks noChangeArrowheads="1"/>
          </p:cNvSpPr>
          <p:nvPr/>
        </p:nvSpPr>
        <p:spPr bwMode="auto">
          <a:xfrm>
            <a:off x="4267200" y="3810000"/>
            <a:ext cx="3674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cs typeface="Arial" panose="020B0604020202020204" pitchFamily="34" charset="0"/>
              </a:rPr>
              <a:t>z</a:t>
            </a:r>
            <a:r>
              <a:rPr lang="en-US" altLang="en-US" baseline="-25000">
                <a:cs typeface="Arial" panose="020B0604020202020204" pitchFamily="34" charset="0"/>
              </a:rPr>
              <a:t>2</a:t>
            </a:r>
            <a:endParaRPr lang="el-GR" altLang="en-US" baseline="-25000">
              <a:cs typeface="Arial" panose="020B0604020202020204" pitchFamily="34" charset="0"/>
            </a:endParaRPr>
          </a:p>
        </p:txBody>
      </p:sp>
      <p:sp>
        <p:nvSpPr>
          <p:cNvPr id="144556" name="Text Box 172">
            <a:extLst>
              <a:ext uri="{FF2B5EF4-FFF2-40B4-BE49-F238E27FC236}">
                <a16:creationId xmlns:a16="http://schemas.microsoft.com/office/drawing/2014/main" id="{07A8C2C6-E8BC-8DAC-552D-E7D2427406E3}"/>
              </a:ext>
            </a:extLst>
          </p:cNvPr>
          <p:cNvSpPr txBox="1">
            <a:spLocks noChangeArrowheads="1"/>
          </p:cNvSpPr>
          <p:nvPr/>
        </p:nvSpPr>
        <p:spPr bwMode="auto">
          <a:xfrm>
            <a:off x="3048000" y="2362201"/>
            <a:ext cx="3952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cs typeface="Arial" panose="020B0604020202020204" pitchFamily="34" charset="0"/>
              </a:rPr>
              <a:t>h</a:t>
            </a:r>
            <a:r>
              <a:rPr lang="en-US" altLang="en-US" baseline="-25000">
                <a:cs typeface="Arial" panose="020B0604020202020204" pitchFamily="34" charset="0"/>
              </a:rPr>
              <a:t>1</a:t>
            </a:r>
            <a:endParaRPr lang="el-GR" altLang="en-US" baseline="-25000">
              <a:cs typeface="Arial" panose="020B0604020202020204" pitchFamily="34" charset="0"/>
            </a:endParaRPr>
          </a:p>
        </p:txBody>
      </p:sp>
      <p:sp>
        <p:nvSpPr>
          <p:cNvPr id="144557" name="Text Box 173">
            <a:extLst>
              <a:ext uri="{FF2B5EF4-FFF2-40B4-BE49-F238E27FC236}">
                <a16:creationId xmlns:a16="http://schemas.microsoft.com/office/drawing/2014/main" id="{29370D82-7502-4ED0-F9C3-38AA8F0CF965}"/>
              </a:ext>
            </a:extLst>
          </p:cNvPr>
          <p:cNvSpPr txBox="1">
            <a:spLocks noChangeArrowheads="1"/>
          </p:cNvSpPr>
          <p:nvPr/>
        </p:nvSpPr>
        <p:spPr bwMode="auto">
          <a:xfrm>
            <a:off x="3962400" y="2209801"/>
            <a:ext cx="3952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cs typeface="Arial" panose="020B0604020202020204" pitchFamily="34" charset="0"/>
              </a:rPr>
              <a:t>h</a:t>
            </a:r>
            <a:r>
              <a:rPr lang="en-US" altLang="en-US" baseline="-25000">
                <a:cs typeface="Arial" panose="020B0604020202020204" pitchFamily="34" charset="0"/>
              </a:rPr>
              <a:t>2</a:t>
            </a:r>
            <a:endParaRPr lang="el-GR" altLang="en-US" baseline="-25000">
              <a:cs typeface="Arial" panose="020B0604020202020204" pitchFamily="34" charset="0"/>
            </a:endParaRPr>
          </a:p>
        </p:txBody>
      </p:sp>
      <p:sp>
        <p:nvSpPr>
          <p:cNvPr id="144558" name="Line 174">
            <a:extLst>
              <a:ext uri="{FF2B5EF4-FFF2-40B4-BE49-F238E27FC236}">
                <a16:creationId xmlns:a16="http://schemas.microsoft.com/office/drawing/2014/main" id="{DF61757A-98FF-B7B4-D74D-4F423665B46C}"/>
              </a:ext>
            </a:extLst>
          </p:cNvPr>
          <p:cNvSpPr>
            <a:spLocks noChangeShapeType="1"/>
          </p:cNvSpPr>
          <p:nvPr/>
        </p:nvSpPr>
        <p:spPr bwMode="auto">
          <a:xfrm>
            <a:off x="2133600" y="5257800"/>
            <a:ext cx="3352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559" name="Line 175">
            <a:extLst>
              <a:ext uri="{FF2B5EF4-FFF2-40B4-BE49-F238E27FC236}">
                <a16:creationId xmlns:a16="http://schemas.microsoft.com/office/drawing/2014/main" id="{333699B2-9095-71C7-882C-B1C2B54CB1C0}"/>
              </a:ext>
            </a:extLst>
          </p:cNvPr>
          <p:cNvSpPr>
            <a:spLocks noChangeShapeType="1"/>
          </p:cNvSpPr>
          <p:nvPr/>
        </p:nvSpPr>
        <p:spPr bwMode="auto">
          <a:xfrm flipV="1">
            <a:off x="3810000" y="1524000"/>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560" name="Text Box 176">
            <a:extLst>
              <a:ext uri="{FF2B5EF4-FFF2-40B4-BE49-F238E27FC236}">
                <a16:creationId xmlns:a16="http://schemas.microsoft.com/office/drawing/2014/main" id="{B5B21D72-F3D4-93B0-D4A8-DC45D9FE2D80}"/>
              </a:ext>
            </a:extLst>
          </p:cNvPr>
          <p:cNvSpPr txBox="1">
            <a:spLocks noChangeArrowheads="1"/>
          </p:cNvSpPr>
          <p:nvPr/>
        </p:nvSpPr>
        <p:spPr bwMode="auto">
          <a:xfrm>
            <a:off x="3200400" y="1066800"/>
            <a:ext cx="1056058" cy="369332"/>
          </a:xfrm>
          <a:prstGeom prst="rect">
            <a:avLst/>
          </a:prstGeom>
          <a:solidFill>
            <a:schemeClr val="hlink">
              <a:alpha val="57001"/>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Variance</a:t>
            </a:r>
          </a:p>
        </p:txBody>
      </p:sp>
      <p:sp>
        <p:nvSpPr>
          <p:cNvPr id="144561" name="Rectangle 177">
            <a:extLst>
              <a:ext uri="{FF2B5EF4-FFF2-40B4-BE49-F238E27FC236}">
                <a16:creationId xmlns:a16="http://schemas.microsoft.com/office/drawing/2014/main" id="{01FBF939-D619-E610-B515-750AC6100399}"/>
              </a:ext>
            </a:extLst>
          </p:cNvPr>
          <p:cNvSpPr>
            <a:spLocks noChangeArrowheads="1"/>
          </p:cNvSpPr>
          <p:nvPr/>
        </p:nvSpPr>
        <p:spPr bwMode="auto">
          <a:xfrm>
            <a:off x="6003926" y="323056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sp>
        <p:nvSpPr>
          <p:cNvPr id="4" name="TextBox 3">
            <a:extLst>
              <a:ext uri="{FF2B5EF4-FFF2-40B4-BE49-F238E27FC236}">
                <a16:creationId xmlns:a16="http://schemas.microsoft.com/office/drawing/2014/main" id="{E20BFB44-36C9-DD0C-7DE6-42FC173C49BA}"/>
              </a:ext>
            </a:extLst>
          </p:cNvPr>
          <p:cNvSpPr txBox="1"/>
          <p:nvPr/>
        </p:nvSpPr>
        <p:spPr>
          <a:xfrm>
            <a:off x="8267700" y="6435332"/>
            <a:ext cx="3715407" cy="307777"/>
          </a:xfrm>
          <a:prstGeom prst="rect">
            <a:avLst/>
          </a:prstGeom>
          <a:noFill/>
        </p:spPr>
        <p:txBody>
          <a:bodyPr wrap="square">
            <a:spAutoFit/>
          </a:bodyPr>
          <a:lstStyle/>
          <a:p>
            <a:r>
              <a:rPr lang="fr-FR" sz="1400" dirty="0">
                <a:solidFill>
                  <a:schemeClr val="bg2">
                    <a:lumMod val="25000"/>
                  </a:schemeClr>
                </a:solidFill>
              </a:rPr>
              <a:t>Adapté d’une présentation de </a:t>
            </a:r>
            <a:r>
              <a:rPr lang="fr-FR" sz="1400" dirty="0">
                <a:solidFill>
                  <a:schemeClr val="bg2">
                    <a:lumMod val="25000"/>
                  </a:schemeClr>
                </a:solidFill>
                <a:hlinkClick r:id="rId2"/>
              </a:rPr>
              <a:t>Bernadette Lee</a:t>
            </a:r>
            <a:endParaRPr lang="en-US" sz="1400" dirty="0">
              <a:solidFill>
                <a:schemeClr val="bg2">
                  <a:lumMod val="25000"/>
                </a:schemeClr>
              </a:solidFill>
            </a:endParaRPr>
          </a:p>
        </p:txBody>
      </p:sp>
      <p:sp>
        <p:nvSpPr>
          <p:cNvPr id="2" name="Footer Placeholder 1">
            <a:extLst>
              <a:ext uri="{FF2B5EF4-FFF2-40B4-BE49-F238E27FC236}">
                <a16:creationId xmlns:a16="http://schemas.microsoft.com/office/drawing/2014/main" id="{C4344049-2E19-A6E7-66F9-3D8025A2672A}"/>
              </a:ext>
            </a:extLst>
          </p:cNvPr>
          <p:cNvSpPr>
            <a:spLocks noGrp="1"/>
          </p:cNvSpPr>
          <p:nvPr>
            <p:ph type="ftr" sz="quarter" idx="11"/>
          </p:nvPr>
        </p:nvSpPr>
        <p:spPr/>
        <p:txBody>
          <a:bodyPr/>
          <a:lstStyle/>
          <a:p>
            <a:r>
              <a:rPr lang="en-US"/>
              <a:t>Valentin Guigon - 2025</a:t>
            </a:r>
          </a:p>
        </p:txBody>
      </p:sp>
      <p:sp>
        <p:nvSpPr>
          <p:cNvPr id="3" name="Slide Number Placeholder 2">
            <a:extLst>
              <a:ext uri="{FF2B5EF4-FFF2-40B4-BE49-F238E27FC236}">
                <a16:creationId xmlns:a16="http://schemas.microsoft.com/office/drawing/2014/main" id="{8CA06511-45B7-410C-C498-BCEEC898F0A0}"/>
              </a:ext>
            </a:extLst>
          </p:cNvPr>
          <p:cNvSpPr>
            <a:spLocks noGrp="1"/>
          </p:cNvSpPr>
          <p:nvPr>
            <p:ph type="sldNum" sz="quarter" idx="12"/>
          </p:nvPr>
        </p:nvSpPr>
        <p:spPr/>
        <p:txBody>
          <a:bodyPr/>
          <a:lstStyle/>
          <a:p>
            <a:fld id="{F95E6910-D586-4B1A-BC87-A1DD68C0FBEB}" type="slidenum">
              <a:rPr lang="en-US" smtClean="0"/>
              <a:t>24</a:t>
            </a:fld>
            <a:endParaRPr lang="en-US"/>
          </a:p>
        </p:txBody>
      </p:sp>
    </p:spTree>
    <p:extLst>
      <p:ext uri="{BB962C8B-B14F-4D97-AF65-F5344CB8AC3E}">
        <p14:creationId xmlns:p14="http://schemas.microsoft.com/office/powerpoint/2010/main" val="32351618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45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5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45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45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45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45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455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445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45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454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445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45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455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45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45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45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454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4455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456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4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512" grpId="0"/>
      <p:bldP spid="144539" grpId="0"/>
      <p:bldP spid="144550" grpId="0"/>
      <p:bldP spid="144551" grpId="0"/>
      <p:bldP spid="144554" grpId="0"/>
      <p:bldP spid="144555" grpId="0"/>
      <p:bldP spid="144556" grpId="0"/>
      <p:bldP spid="144557" grpId="0"/>
      <p:bldP spid="144560"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00F00E5-832C-3EE0-CC0C-0D30153AAB99}"/>
            </a:ext>
          </a:extLst>
        </p:cNvPr>
        <p:cNvGrpSpPr/>
        <p:nvPr/>
      </p:nvGrpSpPr>
      <p:grpSpPr>
        <a:xfrm>
          <a:off x="0" y="0"/>
          <a:ext cx="0" cy="0"/>
          <a:chOff x="0" y="0"/>
          <a:chExt cx="0" cy="0"/>
        </a:xfrm>
      </p:grpSpPr>
      <p:sp>
        <p:nvSpPr>
          <p:cNvPr id="143362" name="Rectangle 2">
            <a:extLst>
              <a:ext uri="{FF2B5EF4-FFF2-40B4-BE49-F238E27FC236}">
                <a16:creationId xmlns:a16="http://schemas.microsoft.com/office/drawing/2014/main" id="{0FA37F57-A0C6-33F4-87DF-3277B199B257}"/>
              </a:ext>
            </a:extLst>
          </p:cNvPr>
          <p:cNvSpPr>
            <a:spLocks noGrp="1" noChangeArrowheads="1"/>
          </p:cNvSpPr>
          <p:nvPr>
            <p:ph type="title"/>
          </p:nvPr>
        </p:nvSpPr>
        <p:spPr/>
        <p:txBody>
          <a:bodyPr/>
          <a:lstStyle/>
          <a:p>
            <a:r>
              <a:rPr lang="fr-FR" altLang="en-US" dirty="0"/>
              <a:t>Faire face à l'incertitude</a:t>
            </a:r>
            <a:endParaRPr lang="en-US" altLang="en-US" dirty="0"/>
          </a:p>
        </p:txBody>
      </p:sp>
      <p:sp>
        <p:nvSpPr>
          <p:cNvPr id="143366" name="Text Box 6">
            <a:extLst>
              <a:ext uri="{FF2B5EF4-FFF2-40B4-BE49-F238E27FC236}">
                <a16:creationId xmlns:a16="http://schemas.microsoft.com/office/drawing/2014/main" id="{FB6F9F76-18CC-939A-9D87-553BE8E3D513}"/>
              </a:ext>
            </a:extLst>
          </p:cNvPr>
          <p:cNvSpPr txBox="1">
            <a:spLocks noChangeArrowheads="1"/>
          </p:cNvSpPr>
          <p:nvPr/>
        </p:nvSpPr>
        <p:spPr bwMode="auto">
          <a:xfrm>
            <a:off x="3423443" y="1034397"/>
            <a:ext cx="53451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chemeClr val="bg2">
                    <a:lumMod val="25000"/>
                  </a:schemeClr>
                </a:solidFill>
              </a:rPr>
              <a:t>“Small worlds” versus “Large worlds” </a:t>
            </a:r>
            <a:r>
              <a:rPr lang="en-US" altLang="en-US" sz="1600" dirty="0">
                <a:solidFill>
                  <a:schemeClr val="bg2">
                    <a:lumMod val="25000"/>
                  </a:schemeClr>
                </a:solidFill>
              </a:rPr>
              <a:t>(Savage, 1954)</a:t>
            </a:r>
          </a:p>
        </p:txBody>
      </p:sp>
      <p:grpSp>
        <p:nvGrpSpPr>
          <p:cNvPr id="4" name="Group 3">
            <a:extLst>
              <a:ext uri="{FF2B5EF4-FFF2-40B4-BE49-F238E27FC236}">
                <a16:creationId xmlns:a16="http://schemas.microsoft.com/office/drawing/2014/main" id="{5CC804E1-E64E-2E9D-7CF0-EC377E7F1045}"/>
              </a:ext>
            </a:extLst>
          </p:cNvPr>
          <p:cNvGrpSpPr/>
          <p:nvPr/>
        </p:nvGrpSpPr>
        <p:grpSpPr>
          <a:xfrm>
            <a:off x="458513" y="1913856"/>
            <a:ext cx="5637486" cy="3924151"/>
            <a:chOff x="300202" y="1967007"/>
            <a:chExt cx="5637486" cy="3924151"/>
          </a:xfrm>
        </p:grpSpPr>
        <p:sp>
          <p:nvSpPr>
            <p:cNvPr id="3" name="TextBox 2">
              <a:extLst>
                <a:ext uri="{FF2B5EF4-FFF2-40B4-BE49-F238E27FC236}">
                  <a16:creationId xmlns:a16="http://schemas.microsoft.com/office/drawing/2014/main" id="{4903FBE3-DB4B-E591-177F-C023A4F56A16}"/>
                </a:ext>
              </a:extLst>
            </p:cNvPr>
            <p:cNvSpPr txBox="1"/>
            <p:nvPr/>
          </p:nvSpPr>
          <p:spPr>
            <a:xfrm>
              <a:off x="300202" y="1967007"/>
              <a:ext cx="5637486" cy="3247043"/>
            </a:xfrm>
            <a:prstGeom prst="rect">
              <a:avLst/>
            </a:prstGeom>
            <a:noFill/>
          </p:spPr>
          <p:txBody>
            <a:bodyPr wrap="square">
              <a:spAutoFit/>
            </a:bodyPr>
            <a:lstStyle/>
            <a:p>
              <a:pPr>
                <a:spcAft>
                  <a:spcPts val="600"/>
                </a:spcAft>
                <a:buNone/>
              </a:pPr>
              <a:r>
                <a:rPr lang="fr-FR" altLang="en-US" sz="2000" dirty="0">
                  <a:solidFill>
                    <a:srgbClr val="0070C0"/>
                  </a:solidFill>
                </a:rPr>
                <a:t>Petits mondes </a:t>
              </a:r>
              <a:r>
                <a:rPr lang="fr-FR" altLang="en-US" sz="2000" dirty="0">
                  <a:solidFill>
                    <a:schemeClr val="bg2">
                      <a:lumMod val="25000"/>
                    </a:schemeClr>
                  </a:solidFill>
                </a:rPr>
                <a:t>– ex.: Environnement contrôlé</a:t>
              </a:r>
            </a:p>
            <a:p>
              <a:pPr marL="342900" indent="-342900">
                <a:spcAft>
                  <a:spcPts val="600"/>
                </a:spcAft>
                <a:buFont typeface="Arial" panose="020B0604020202020204" pitchFamily="34" charset="0"/>
                <a:buChar char="•"/>
              </a:pPr>
              <a:r>
                <a:rPr lang="fr-FR" altLang="en-US" sz="2000" dirty="0">
                  <a:solidFill>
                    <a:schemeClr val="bg2">
                      <a:lumMod val="25000"/>
                    </a:schemeClr>
                  </a:solidFill>
                </a:rPr>
                <a:t>Les informations, actions, résultats sont connus ou spécifiables</a:t>
              </a:r>
            </a:p>
            <a:p>
              <a:pPr marL="285750" indent="-285750">
                <a:spcAft>
                  <a:spcPts val="600"/>
                </a:spcAft>
                <a:buFont typeface="Arial" panose="020B0604020202020204" pitchFamily="34" charset="0"/>
                <a:buChar char="•"/>
              </a:pPr>
              <a:r>
                <a:rPr lang="fr-FR" altLang="en-US" sz="2000" dirty="0">
                  <a:solidFill>
                    <a:schemeClr val="bg2">
                      <a:lumMod val="25000"/>
                    </a:schemeClr>
                  </a:solidFill>
                </a:rPr>
                <a:t>L’agent peut maximiser l’utilité attendue</a:t>
              </a:r>
            </a:p>
            <a:p>
              <a:pPr marL="285750" indent="-285750">
                <a:spcAft>
                  <a:spcPts val="600"/>
                </a:spcAft>
                <a:buFont typeface="Arial" panose="020B0604020202020204" pitchFamily="34" charset="0"/>
                <a:buChar char="•"/>
              </a:pPr>
              <a:r>
                <a:rPr lang="fr-FR" altLang="en-US" sz="2000" dirty="0">
                  <a:solidFill>
                    <a:schemeClr val="bg2">
                      <a:lumMod val="25000"/>
                    </a:schemeClr>
                  </a:solidFill>
                </a:rPr>
                <a:t>La mise à jour des croyances suit une logique bayésienne</a:t>
              </a:r>
            </a:p>
            <a:p>
              <a:pPr marL="285750" indent="-285750">
                <a:spcAft>
                  <a:spcPts val="600"/>
                </a:spcAft>
                <a:buFont typeface="Arial" panose="020B0604020202020204" pitchFamily="34" charset="0"/>
                <a:buChar char="•"/>
              </a:pPr>
              <a:r>
                <a:rPr lang="fr-FR" altLang="en-US" sz="2000" dirty="0">
                  <a:solidFill>
                    <a:schemeClr val="bg2">
                      <a:lumMod val="25000"/>
                    </a:schemeClr>
                  </a:solidFill>
                </a:rPr>
                <a:t>L’incertitude est réductible : il est possible d’anticiper avec précision</a:t>
              </a:r>
            </a:p>
            <a:p>
              <a:pPr marL="285750" indent="-285750">
                <a:spcAft>
                  <a:spcPts val="600"/>
                </a:spcAft>
                <a:buFont typeface="Arial" panose="020B0604020202020204" pitchFamily="34" charset="0"/>
                <a:buChar char="•"/>
              </a:pPr>
              <a:r>
                <a:rPr lang="fr-FR" altLang="en-US" sz="2000" dirty="0">
                  <a:solidFill>
                    <a:schemeClr val="bg2">
                      <a:lumMod val="25000"/>
                    </a:schemeClr>
                  </a:solidFill>
                </a:rPr>
                <a:t>Optimalité bayésienne plus facile à atteindre</a:t>
              </a:r>
            </a:p>
          </p:txBody>
        </p:sp>
        <p:sp>
          <p:nvSpPr>
            <p:cNvPr id="143369" name="Text Box 9">
              <a:extLst>
                <a:ext uri="{FF2B5EF4-FFF2-40B4-BE49-F238E27FC236}">
                  <a16:creationId xmlns:a16="http://schemas.microsoft.com/office/drawing/2014/main" id="{C7BF5396-3F81-4DAD-A7C4-6D1E10183AD8}"/>
                </a:ext>
              </a:extLst>
            </p:cNvPr>
            <p:cNvSpPr txBox="1">
              <a:spLocks noChangeArrowheads="1"/>
            </p:cNvSpPr>
            <p:nvPr/>
          </p:nvSpPr>
          <p:spPr bwMode="auto">
            <a:xfrm>
              <a:off x="2378422" y="5521826"/>
              <a:ext cx="14810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dirty="0">
                  <a:solidFill>
                    <a:srgbClr val="0070C0"/>
                  </a:solidFill>
                </a:rPr>
                <a:t>Optimisation</a:t>
              </a:r>
            </a:p>
          </p:txBody>
        </p:sp>
      </p:grpSp>
      <p:grpSp>
        <p:nvGrpSpPr>
          <p:cNvPr id="5" name="Group 4">
            <a:extLst>
              <a:ext uri="{FF2B5EF4-FFF2-40B4-BE49-F238E27FC236}">
                <a16:creationId xmlns:a16="http://schemas.microsoft.com/office/drawing/2014/main" id="{3479360E-D6F8-FE91-1E55-3EF4C833A02D}"/>
              </a:ext>
            </a:extLst>
          </p:cNvPr>
          <p:cNvGrpSpPr/>
          <p:nvPr/>
        </p:nvGrpSpPr>
        <p:grpSpPr>
          <a:xfrm>
            <a:off x="6380437" y="1913856"/>
            <a:ext cx="5637486" cy="3927448"/>
            <a:chOff x="300202" y="1967007"/>
            <a:chExt cx="5637486" cy="3927448"/>
          </a:xfrm>
        </p:grpSpPr>
        <p:sp>
          <p:nvSpPr>
            <p:cNvPr id="7" name="TextBox 6">
              <a:extLst>
                <a:ext uri="{FF2B5EF4-FFF2-40B4-BE49-F238E27FC236}">
                  <a16:creationId xmlns:a16="http://schemas.microsoft.com/office/drawing/2014/main" id="{1B347F78-6A9B-A8C9-4D82-0CC20466835B}"/>
                </a:ext>
              </a:extLst>
            </p:cNvPr>
            <p:cNvSpPr txBox="1"/>
            <p:nvPr/>
          </p:nvSpPr>
          <p:spPr>
            <a:xfrm>
              <a:off x="300202" y="1967007"/>
              <a:ext cx="5637486" cy="3554819"/>
            </a:xfrm>
            <a:prstGeom prst="rect">
              <a:avLst/>
            </a:prstGeom>
            <a:noFill/>
          </p:spPr>
          <p:txBody>
            <a:bodyPr wrap="square">
              <a:spAutoFit/>
            </a:bodyPr>
            <a:lstStyle/>
            <a:p>
              <a:pPr>
                <a:spcAft>
                  <a:spcPts val="600"/>
                </a:spcAft>
                <a:buNone/>
              </a:pPr>
              <a:r>
                <a:rPr lang="fr-FR" altLang="en-US" sz="2000" dirty="0">
                  <a:solidFill>
                    <a:srgbClr val="0070C0"/>
                  </a:solidFill>
                </a:rPr>
                <a:t>Grands mondes </a:t>
              </a:r>
              <a:r>
                <a:rPr lang="fr-FR" altLang="en-US" sz="2000" dirty="0">
                  <a:solidFill>
                    <a:schemeClr val="bg2">
                      <a:lumMod val="25000"/>
                    </a:schemeClr>
                  </a:solidFill>
                </a:rPr>
                <a:t>- Monde « réel »</a:t>
              </a:r>
            </a:p>
            <a:p>
              <a:pPr marL="342900" indent="-342900">
                <a:spcAft>
                  <a:spcPts val="600"/>
                </a:spcAft>
                <a:buFont typeface="Arial" panose="020B0604020202020204" pitchFamily="34" charset="0"/>
                <a:buChar char="•"/>
              </a:pPr>
              <a:r>
                <a:rPr lang="fr-FR" altLang="en-US" sz="2000" dirty="0">
                  <a:solidFill>
                    <a:schemeClr val="bg2">
                      <a:lumMod val="25000"/>
                    </a:schemeClr>
                  </a:solidFill>
                </a:rPr>
                <a:t>Les informations, actions, résultats sont souvent inconnus, ambigus ou changeants</a:t>
              </a:r>
            </a:p>
            <a:p>
              <a:pPr marL="342900" indent="-342900">
                <a:spcAft>
                  <a:spcPts val="600"/>
                </a:spcAft>
                <a:buFont typeface="Arial" panose="020B0604020202020204" pitchFamily="34" charset="0"/>
                <a:buChar char="•"/>
              </a:pPr>
              <a:r>
                <a:rPr lang="fr-FR" altLang="en-US" sz="2000" dirty="0">
                  <a:solidFill>
                    <a:schemeClr val="bg2">
                      <a:lumMod val="25000"/>
                    </a:schemeClr>
                  </a:solidFill>
                </a:rPr>
                <a:t>Les fonctions d’utilité sont complexes, instables, parfois non définies a priori</a:t>
              </a:r>
            </a:p>
            <a:p>
              <a:pPr marL="342900" indent="-342900">
                <a:spcAft>
                  <a:spcPts val="600"/>
                </a:spcAft>
                <a:buFont typeface="Arial" panose="020B0604020202020204" pitchFamily="34" charset="0"/>
                <a:buChar char="•"/>
              </a:pPr>
              <a:r>
                <a:rPr lang="fr-FR" altLang="en-US" sz="2000" dirty="0">
                  <a:solidFill>
                    <a:schemeClr val="bg2">
                      <a:lumMod val="25000"/>
                    </a:schemeClr>
                  </a:solidFill>
                </a:rPr>
                <a:t>La robustesse des décisions devient plus importante que leur optimalité théorique</a:t>
              </a:r>
            </a:p>
            <a:p>
              <a:pPr marL="342900" indent="-342900">
                <a:spcAft>
                  <a:spcPts val="600"/>
                </a:spcAft>
                <a:buFont typeface="Arial" panose="020B0604020202020204" pitchFamily="34" charset="0"/>
                <a:buChar char="•"/>
              </a:pPr>
              <a:r>
                <a:rPr lang="fr-FR" altLang="en-US" sz="2000" dirty="0">
                  <a:solidFill>
                    <a:schemeClr val="bg2">
                      <a:lumMod val="25000"/>
                    </a:schemeClr>
                  </a:solidFill>
                </a:rPr>
                <a:t>Le compromis précision-effort devient inapplicable ou inefficace</a:t>
              </a:r>
            </a:p>
            <a:p>
              <a:pPr marL="342900" indent="-342900">
                <a:spcAft>
                  <a:spcPts val="600"/>
                </a:spcAft>
                <a:buFont typeface="Arial" panose="020B0604020202020204" pitchFamily="34" charset="0"/>
                <a:buChar char="•"/>
              </a:pPr>
              <a:r>
                <a:rPr lang="fr-FR" altLang="en-US" sz="2000" dirty="0">
                  <a:solidFill>
                    <a:schemeClr val="bg2">
                      <a:lumMod val="25000"/>
                    </a:schemeClr>
                  </a:solidFill>
                </a:rPr>
                <a:t>Emploie des stratégies adaptatives diversifiées</a:t>
              </a:r>
            </a:p>
          </p:txBody>
        </p:sp>
        <p:sp>
          <p:nvSpPr>
            <p:cNvPr id="6" name="Text Box 9">
              <a:extLst>
                <a:ext uri="{FF2B5EF4-FFF2-40B4-BE49-F238E27FC236}">
                  <a16:creationId xmlns:a16="http://schemas.microsoft.com/office/drawing/2014/main" id="{0244E089-290C-5478-2F40-65805B164732}"/>
                </a:ext>
              </a:extLst>
            </p:cNvPr>
            <p:cNvSpPr txBox="1">
              <a:spLocks noChangeArrowheads="1"/>
            </p:cNvSpPr>
            <p:nvPr/>
          </p:nvSpPr>
          <p:spPr bwMode="auto">
            <a:xfrm>
              <a:off x="1809018" y="5525123"/>
              <a:ext cx="2619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dirty="0">
                  <a:solidFill>
                    <a:srgbClr val="0070C0"/>
                  </a:solidFill>
                </a:rPr>
                <a:t>Satisficing </a:t>
              </a:r>
              <a:r>
                <a:rPr lang="en-US" altLang="en-US" dirty="0">
                  <a:solidFill>
                    <a:schemeClr val="bg2">
                      <a:lumMod val="25000"/>
                    </a:schemeClr>
                  </a:solidFill>
                </a:rPr>
                <a:t>(Simon, 1990)</a:t>
              </a:r>
            </a:p>
          </p:txBody>
        </p:sp>
      </p:grpSp>
      <p:sp>
        <p:nvSpPr>
          <p:cNvPr id="2" name="TextBox 1">
            <a:extLst>
              <a:ext uri="{FF2B5EF4-FFF2-40B4-BE49-F238E27FC236}">
                <a16:creationId xmlns:a16="http://schemas.microsoft.com/office/drawing/2014/main" id="{EE5BAC24-94CE-B4FC-E315-2A484A6627E3}"/>
              </a:ext>
            </a:extLst>
          </p:cNvPr>
          <p:cNvSpPr txBox="1"/>
          <p:nvPr/>
        </p:nvSpPr>
        <p:spPr>
          <a:xfrm>
            <a:off x="94593" y="6413698"/>
            <a:ext cx="3664607" cy="307777"/>
          </a:xfrm>
          <a:prstGeom prst="rect">
            <a:avLst/>
          </a:prstGeom>
          <a:noFill/>
        </p:spPr>
        <p:txBody>
          <a:bodyPr wrap="square">
            <a:spAutoFit/>
          </a:bodyPr>
          <a:lstStyle/>
          <a:p>
            <a:r>
              <a:rPr lang="fr-FR" sz="1400" dirty="0">
                <a:solidFill>
                  <a:schemeClr val="bg2">
                    <a:lumMod val="25000"/>
                  </a:schemeClr>
                </a:solidFill>
              </a:rPr>
              <a:t>Adapté d’une présentation de </a:t>
            </a:r>
            <a:r>
              <a:rPr lang="fr-FR" sz="1400" dirty="0">
                <a:solidFill>
                  <a:schemeClr val="bg2">
                    <a:lumMod val="25000"/>
                  </a:schemeClr>
                </a:solidFill>
                <a:hlinkClick r:id="rId3"/>
              </a:rPr>
              <a:t>Bernadette Lee</a:t>
            </a:r>
            <a:endParaRPr lang="en-US" sz="1400" dirty="0">
              <a:solidFill>
                <a:schemeClr val="bg2">
                  <a:lumMod val="25000"/>
                </a:schemeClr>
              </a:solidFill>
            </a:endParaRPr>
          </a:p>
        </p:txBody>
      </p:sp>
      <p:sp>
        <p:nvSpPr>
          <p:cNvPr id="8" name="Footer Placeholder 7">
            <a:extLst>
              <a:ext uri="{FF2B5EF4-FFF2-40B4-BE49-F238E27FC236}">
                <a16:creationId xmlns:a16="http://schemas.microsoft.com/office/drawing/2014/main" id="{5E5ACA27-D9A4-5A76-DE5B-9B0816349BD5}"/>
              </a:ext>
            </a:extLst>
          </p:cNvPr>
          <p:cNvSpPr>
            <a:spLocks noGrp="1"/>
          </p:cNvSpPr>
          <p:nvPr>
            <p:ph type="ftr" sz="quarter" idx="11"/>
          </p:nvPr>
        </p:nvSpPr>
        <p:spPr/>
        <p:txBody>
          <a:bodyPr/>
          <a:lstStyle/>
          <a:p>
            <a:r>
              <a:rPr lang="en-US"/>
              <a:t>Valentin Guigon - 2025</a:t>
            </a:r>
          </a:p>
        </p:txBody>
      </p:sp>
      <p:sp>
        <p:nvSpPr>
          <p:cNvPr id="9" name="Slide Number Placeholder 8">
            <a:extLst>
              <a:ext uri="{FF2B5EF4-FFF2-40B4-BE49-F238E27FC236}">
                <a16:creationId xmlns:a16="http://schemas.microsoft.com/office/drawing/2014/main" id="{E49E1AEE-2C0B-DD35-48D0-CF0E4406DC7E}"/>
              </a:ext>
            </a:extLst>
          </p:cNvPr>
          <p:cNvSpPr>
            <a:spLocks noGrp="1"/>
          </p:cNvSpPr>
          <p:nvPr>
            <p:ph type="sldNum" sz="quarter" idx="12"/>
          </p:nvPr>
        </p:nvSpPr>
        <p:spPr/>
        <p:txBody>
          <a:bodyPr/>
          <a:lstStyle/>
          <a:p>
            <a:fld id="{F95E6910-D586-4B1A-BC87-A1DD68C0FBEB}" type="slidenum">
              <a:rPr lang="en-US" smtClean="0"/>
              <a:t>25</a:t>
            </a:fld>
            <a:endParaRPr lang="en-US"/>
          </a:p>
        </p:txBody>
      </p:sp>
    </p:spTree>
    <p:extLst>
      <p:ext uri="{BB962C8B-B14F-4D97-AF65-F5344CB8AC3E}">
        <p14:creationId xmlns:p14="http://schemas.microsoft.com/office/powerpoint/2010/main" val="4289018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146FD-D352-586A-7753-B7CE6416678E}"/>
              </a:ext>
            </a:extLst>
          </p:cNvPr>
          <p:cNvSpPr>
            <a:spLocks noGrp="1"/>
          </p:cNvSpPr>
          <p:nvPr>
            <p:ph type="ctrTitle"/>
          </p:nvPr>
        </p:nvSpPr>
        <p:spPr/>
        <p:txBody>
          <a:bodyPr/>
          <a:lstStyle/>
          <a:p>
            <a:r>
              <a:rPr lang="fr-FR" dirty="0"/>
              <a:t>Références</a:t>
            </a:r>
            <a:endParaRPr lang="en-US" dirty="0"/>
          </a:p>
        </p:txBody>
      </p:sp>
      <p:sp>
        <p:nvSpPr>
          <p:cNvPr id="3" name="Slide Number Placeholder 2">
            <a:extLst>
              <a:ext uri="{FF2B5EF4-FFF2-40B4-BE49-F238E27FC236}">
                <a16:creationId xmlns:a16="http://schemas.microsoft.com/office/drawing/2014/main" id="{A4B994A3-9591-603F-7D53-6B5709E29584}"/>
              </a:ext>
            </a:extLst>
          </p:cNvPr>
          <p:cNvSpPr>
            <a:spLocks noGrp="1"/>
          </p:cNvSpPr>
          <p:nvPr>
            <p:ph type="sldNum" sz="quarter" idx="12"/>
          </p:nvPr>
        </p:nvSpPr>
        <p:spPr/>
        <p:txBody>
          <a:bodyPr/>
          <a:lstStyle/>
          <a:p>
            <a:fld id="{F95E6910-D586-4B1A-BC87-A1DD68C0FBEB}" type="slidenum">
              <a:rPr lang="en-US" smtClean="0"/>
              <a:t>26</a:t>
            </a:fld>
            <a:endParaRPr lang="en-US"/>
          </a:p>
        </p:txBody>
      </p:sp>
      <p:sp>
        <p:nvSpPr>
          <p:cNvPr id="4" name="Footer Placeholder 3">
            <a:extLst>
              <a:ext uri="{FF2B5EF4-FFF2-40B4-BE49-F238E27FC236}">
                <a16:creationId xmlns:a16="http://schemas.microsoft.com/office/drawing/2014/main" id="{916305B2-269A-A357-59E9-BA44A78448B1}"/>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37397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14F8C5-6365-8932-C5E5-74DC46E5E27A}"/>
              </a:ext>
            </a:extLst>
          </p:cNvPr>
          <p:cNvSpPr>
            <a:spLocks noGrp="1"/>
          </p:cNvSpPr>
          <p:nvPr>
            <p:ph idx="1"/>
          </p:nvPr>
        </p:nvSpPr>
        <p:spPr>
          <a:xfrm>
            <a:off x="603682" y="898417"/>
            <a:ext cx="10750118" cy="5457933"/>
          </a:xfrm>
        </p:spPr>
        <p:txBody>
          <a:bodyPr anchor="ctr">
            <a:normAutofit fontScale="32500" lnSpcReduction="20000"/>
          </a:bodyPr>
          <a:lstStyle/>
          <a:p>
            <a:r>
              <a:rPr lang="en-US" dirty="0" err="1"/>
              <a:t>Aïmeur</a:t>
            </a:r>
            <a:r>
              <a:rPr lang="en-US" dirty="0"/>
              <a:t>, E., Amri, S., &amp; Brassard, G. (2023). Fake news, disinformation and misinformation in social media: a review. </a:t>
            </a:r>
            <a:r>
              <a:rPr lang="en-US" i="1" dirty="0"/>
              <a:t>Social Network Analysis </a:t>
            </a:r>
          </a:p>
          <a:p>
            <a:r>
              <a:rPr lang="en-US" dirty="0"/>
              <a:t>Atanasov, P. D., </a:t>
            </a:r>
            <a:r>
              <a:rPr lang="en-US" dirty="0" err="1"/>
              <a:t>Consigny</a:t>
            </a:r>
            <a:r>
              <a:rPr lang="en-US" dirty="0"/>
              <a:t>, C., Karger, E., </a:t>
            </a:r>
            <a:r>
              <a:rPr lang="en-US" dirty="0" err="1"/>
              <a:t>Schoenegger</a:t>
            </a:r>
            <a:r>
              <a:rPr lang="en-US" dirty="0"/>
              <a:t>, P., Budescu, D. V., &amp; Tetlock, P. (2024). Improving Low-Probability Judgments. </a:t>
            </a:r>
            <a:r>
              <a:rPr lang="en-US" i="1" dirty="0"/>
              <a:t>Available at SSRN</a:t>
            </a:r>
            <a:r>
              <a:rPr lang="en-US" dirty="0"/>
              <a:t>.</a:t>
            </a:r>
            <a:endParaRPr lang="en-US" i="1" dirty="0"/>
          </a:p>
          <a:p>
            <a:r>
              <a:rPr lang="en-US" dirty="0"/>
              <a:t>Baer, T., &amp; Schnall, S. (2021). Quantifying the cost of decision fatigue: suboptimal risk decisions in finance. </a:t>
            </a:r>
            <a:r>
              <a:rPr lang="en-US" i="1" dirty="0"/>
              <a:t>Royal Society open science</a:t>
            </a:r>
            <a:r>
              <a:rPr lang="en-US" dirty="0"/>
              <a:t>, </a:t>
            </a:r>
            <a:r>
              <a:rPr lang="en-US" i="1" dirty="0"/>
              <a:t>8</a:t>
            </a:r>
            <a:r>
              <a:rPr lang="en-US" dirty="0"/>
              <a:t>(5), 201059.</a:t>
            </a:r>
          </a:p>
          <a:p>
            <a:r>
              <a:rPr lang="en-US" dirty="0"/>
              <a:t>Bar-Hillel, M., Peer, E., &amp; </a:t>
            </a:r>
            <a:r>
              <a:rPr lang="en-US" dirty="0" err="1"/>
              <a:t>Acquisti</a:t>
            </a:r>
            <a:r>
              <a:rPr lang="en-US" dirty="0"/>
              <a:t>, A. (2014). “Heads or tails?”—A reachability bias in binary choice. </a:t>
            </a:r>
            <a:r>
              <a:rPr lang="en-US" i="1" dirty="0"/>
              <a:t>Journal of Experimental Psychology: Learning, Memory, and Cognition</a:t>
            </a:r>
            <a:r>
              <a:rPr lang="en-US" dirty="0"/>
              <a:t>, </a:t>
            </a:r>
            <a:r>
              <a:rPr lang="en-US" i="1" dirty="0"/>
              <a:t>40</a:t>
            </a:r>
            <a:r>
              <a:rPr lang="en-US" dirty="0"/>
              <a:t>(6), 1656.</a:t>
            </a:r>
          </a:p>
          <a:p>
            <a:r>
              <a:rPr lang="en-US" dirty="0"/>
              <a:t>Boldt, A., De </a:t>
            </a:r>
            <a:r>
              <a:rPr lang="en-US" dirty="0" err="1"/>
              <a:t>Gardelle</a:t>
            </a:r>
            <a:r>
              <a:rPr lang="en-US" dirty="0"/>
              <a:t>, V. &amp; Yeung, N. The impact of evidence reliability on sensitivity and bias in decision confidence. </a:t>
            </a:r>
            <a:r>
              <a:rPr lang="en-US" i="1" dirty="0"/>
              <a:t>J. Exp. Psychol. Hum. Percept. Perform.</a:t>
            </a:r>
            <a:r>
              <a:rPr lang="en-US" dirty="0"/>
              <a:t> </a:t>
            </a:r>
            <a:r>
              <a:rPr lang="en-US" b="1" dirty="0"/>
              <a:t>43</a:t>
            </a:r>
            <a:r>
              <a:rPr lang="en-US" dirty="0"/>
              <a:t>, 1520–1531 (2017).</a:t>
            </a:r>
          </a:p>
          <a:p>
            <a:r>
              <a:rPr lang="en-US" dirty="0"/>
              <a:t>Bromberg-Martin, E. S., &amp; Sharot, T. (2020). The value of beliefs. </a:t>
            </a:r>
            <a:r>
              <a:rPr lang="en-US" i="1" dirty="0"/>
              <a:t>Neuron</a:t>
            </a:r>
            <a:r>
              <a:rPr lang="en-US" dirty="0"/>
              <a:t>, </a:t>
            </a:r>
            <a:r>
              <a:rPr lang="en-US" i="1" dirty="0"/>
              <a:t>106</a:t>
            </a:r>
            <a:r>
              <a:rPr lang="en-US" dirty="0"/>
              <a:t>(4), 561-565.</a:t>
            </a:r>
          </a:p>
          <a:p>
            <a:r>
              <a:rPr lang="en-US" dirty="0"/>
              <a:t>Clancy, K., Bartolomeo, J., Richardson, D., &amp; Wellford, C. (1981). Sentence </a:t>
            </a:r>
            <a:r>
              <a:rPr lang="en-US" dirty="0" err="1"/>
              <a:t>decisionmaking</a:t>
            </a:r>
            <a:r>
              <a:rPr lang="en-US" dirty="0"/>
              <a:t>: The logic of sentence decisions and the extent and sources of sentence disparity. </a:t>
            </a:r>
            <a:r>
              <a:rPr lang="en-US" i="1" dirty="0"/>
              <a:t>J. crim. L. &amp; criminology</a:t>
            </a:r>
            <a:r>
              <a:rPr lang="en-US" dirty="0"/>
              <a:t>, </a:t>
            </a:r>
            <a:r>
              <a:rPr lang="en-US" i="1" dirty="0"/>
              <a:t>72</a:t>
            </a:r>
            <a:r>
              <a:rPr lang="en-US" dirty="0"/>
              <a:t>, 524.</a:t>
            </a:r>
          </a:p>
          <a:p>
            <a:r>
              <a:rPr lang="en-US" dirty="0"/>
              <a:t>Chan, H. Y., Scholz, C., Cosme, D., Martin, R. E., Benitez, C., Resnick, A., ... &amp; Falk, E. B. (2023). Neural signals predict information sharing across cultures. </a:t>
            </a:r>
            <a:r>
              <a:rPr lang="en-US" i="1" dirty="0"/>
              <a:t>Proceedings of the National Academy of Sciences</a:t>
            </a:r>
            <a:r>
              <a:rPr lang="en-US" dirty="0"/>
              <a:t>, </a:t>
            </a:r>
            <a:r>
              <a:rPr lang="en-US" i="1" dirty="0"/>
              <a:t>120</a:t>
            </a:r>
            <a:r>
              <a:rPr lang="en-US" dirty="0"/>
              <a:t>(44), e2313175120.</a:t>
            </a:r>
          </a:p>
          <a:p>
            <a:r>
              <a:rPr lang="en-US" dirty="0"/>
              <a:t>Chang, W., Chen, E., Mellers, B., &amp; Tetlock, P. (2016). Developing expert political judgment: The impact of training and practice on judgmental accuracy in geopolitical forecasting tournaments. </a:t>
            </a:r>
            <a:r>
              <a:rPr lang="en-US" i="1" dirty="0"/>
              <a:t>Judgment and Decision making</a:t>
            </a:r>
            <a:r>
              <a:rPr lang="en-US" dirty="0"/>
              <a:t>, </a:t>
            </a:r>
            <a:r>
              <a:rPr lang="en-US" i="1" dirty="0"/>
              <a:t>11</a:t>
            </a:r>
            <a:r>
              <a:rPr lang="en-US" dirty="0"/>
              <a:t>(5), 509-526.</a:t>
            </a:r>
          </a:p>
          <a:p>
            <a:r>
              <a:rPr lang="en-US" dirty="0"/>
              <a:t>Charpentier, C. J., Bromberg-Martin, E. S., &amp; Sharot, T. (2018). Valuation of knowledge and ignorance in mesolimbic reward circuitry. </a:t>
            </a:r>
            <a:r>
              <a:rPr lang="en-US" i="1" dirty="0"/>
              <a:t>Proceedings of the National Academy of Sciences</a:t>
            </a:r>
            <a:r>
              <a:rPr lang="en-US" dirty="0"/>
              <a:t>, </a:t>
            </a:r>
            <a:r>
              <a:rPr lang="en-US" i="1" dirty="0"/>
              <a:t>115</a:t>
            </a:r>
            <a:r>
              <a:rPr lang="en-US" dirty="0"/>
              <a:t>(31), E7255-E7264.</a:t>
            </a:r>
          </a:p>
          <a:p>
            <a:r>
              <a:rPr lang="en-US" dirty="0" err="1"/>
              <a:t>Czerlinski</a:t>
            </a:r>
            <a:r>
              <a:rPr lang="en-US" dirty="0"/>
              <a:t>, J., </a:t>
            </a:r>
            <a:r>
              <a:rPr lang="en-US" dirty="0" err="1"/>
              <a:t>Gigerenzer</a:t>
            </a:r>
            <a:r>
              <a:rPr lang="en-US" dirty="0"/>
              <a:t>, G., &amp; Goldstein, D. G. (1999). How good are simple heuristics?. In </a:t>
            </a:r>
            <a:r>
              <a:rPr lang="en-US" i="1" dirty="0"/>
              <a:t>Simple heuristics that make us smart</a:t>
            </a:r>
            <a:r>
              <a:rPr lang="en-US" dirty="0"/>
              <a:t> (pp. 97-118). Oxford University Press.</a:t>
            </a:r>
          </a:p>
          <a:p>
            <a:r>
              <a:rPr lang="en-US" dirty="0" err="1"/>
              <a:t>Desender</a:t>
            </a:r>
            <a:r>
              <a:rPr lang="en-US" dirty="0"/>
              <a:t>, K., Boldt, A., &amp; Yeung, N. (2018). Subjective confidence predicts information seeking in decision making. </a:t>
            </a:r>
            <a:r>
              <a:rPr lang="en-US" i="1" dirty="0"/>
              <a:t>Psychological science</a:t>
            </a:r>
            <a:r>
              <a:rPr lang="en-US" dirty="0"/>
              <a:t>, </a:t>
            </a:r>
            <a:r>
              <a:rPr lang="en-US" i="1" dirty="0"/>
              <a:t>29</a:t>
            </a:r>
            <a:r>
              <a:rPr lang="en-US" dirty="0"/>
              <a:t>(5), 761-778.</a:t>
            </a:r>
          </a:p>
          <a:p>
            <a:r>
              <a:rPr lang="en-US" dirty="0" err="1"/>
              <a:t>Diaconis</a:t>
            </a:r>
            <a:r>
              <a:rPr lang="en-US" dirty="0"/>
              <a:t>, P., Holmes, S., &amp; Montgomery, R. (2007). Dynamical bias in the coin toss. </a:t>
            </a:r>
            <a:r>
              <a:rPr lang="en-US" i="1" dirty="0"/>
              <a:t>SIAM review</a:t>
            </a:r>
            <a:r>
              <a:rPr lang="en-US" dirty="0"/>
              <a:t>, </a:t>
            </a:r>
            <a:r>
              <a:rPr lang="en-US" i="1" dirty="0"/>
              <a:t>49</a:t>
            </a:r>
            <a:r>
              <a:rPr lang="en-US" dirty="0"/>
              <a:t>(2), 211-235.</a:t>
            </a:r>
          </a:p>
          <a:p>
            <a:r>
              <a:rPr lang="en-US" dirty="0"/>
              <a:t>Fiehler, K., Brenner, E., &amp; Spering, M. (2019). Prediction in goal-directed action. </a:t>
            </a:r>
            <a:r>
              <a:rPr lang="en-US" i="1" dirty="0"/>
              <a:t>Journal of Vision</a:t>
            </a:r>
            <a:r>
              <a:rPr lang="en-US" dirty="0"/>
              <a:t>, </a:t>
            </a:r>
            <a:r>
              <a:rPr lang="en-US" i="1" dirty="0"/>
              <a:t>19</a:t>
            </a:r>
            <a:r>
              <a:rPr lang="en-US" dirty="0"/>
              <a:t>(9), 10-10.</a:t>
            </a:r>
          </a:p>
          <a:p>
            <a:r>
              <a:rPr lang="en-US" dirty="0"/>
              <a:t>Fischer, H., Amelung, D., &amp; Said, N. (2019). The accuracy of German citizens’ confidence in their climate change knowledge. </a:t>
            </a:r>
            <a:r>
              <a:rPr lang="en-US" i="1" dirty="0"/>
              <a:t>Nature Climate Change</a:t>
            </a:r>
            <a:r>
              <a:rPr lang="en-US" dirty="0"/>
              <a:t>, </a:t>
            </a:r>
            <a:r>
              <a:rPr lang="en-US" i="1" dirty="0"/>
              <a:t>9</a:t>
            </a:r>
            <a:r>
              <a:rPr lang="en-US" dirty="0"/>
              <a:t>(10), 776-780.</a:t>
            </a:r>
          </a:p>
          <a:p>
            <a:r>
              <a:rPr lang="en-US" dirty="0"/>
              <a:t>Fleming, S. M. (2024). Metacognition and confidence: A review and synthesis. </a:t>
            </a:r>
            <a:r>
              <a:rPr lang="en-US" i="1" dirty="0"/>
              <a:t>Annual Review of Psychology</a:t>
            </a:r>
            <a:r>
              <a:rPr lang="en-US" dirty="0"/>
              <a:t>, </a:t>
            </a:r>
            <a:r>
              <a:rPr lang="en-US" i="1" dirty="0"/>
              <a:t>75</a:t>
            </a:r>
            <a:r>
              <a:rPr lang="en-US" dirty="0"/>
              <a:t>(1), 241-268.</a:t>
            </a:r>
          </a:p>
          <a:p>
            <a:r>
              <a:rPr lang="en-US" dirty="0"/>
              <a:t>Fleming, S. M., &amp; Daw, N. D. (2017). Self-evaluation of decision-making: A general Bayesian framework for metacognitive computation. </a:t>
            </a:r>
            <a:r>
              <a:rPr lang="en-US" i="1" dirty="0"/>
              <a:t>Psychological review</a:t>
            </a:r>
            <a:r>
              <a:rPr lang="en-US" dirty="0"/>
              <a:t>, </a:t>
            </a:r>
            <a:r>
              <a:rPr lang="en-US" i="1" dirty="0"/>
              <a:t>124</a:t>
            </a:r>
            <a:r>
              <a:rPr lang="en-US" dirty="0"/>
              <a:t>(1), 91.</a:t>
            </a:r>
          </a:p>
          <a:p>
            <a:r>
              <a:rPr lang="en-US" dirty="0"/>
              <a:t>Flavell, J. H. (1979). Metacognition and cognitive monitoring: A new area of cognitive–developmental inquiry. </a:t>
            </a:r>
            <a:r>
              <a:rPr lang="en-US" i="1" dirty="0"/>
              <a:t>American psychologist</a:t>
            </a:r>
            <a:r>
              <a:rPr lang="en-US" dirty="0"/>
              <a:t>, </a:t>
            </a:r>
            <a:r>
              <a:rPr lang="en-US" i="1" dirty="0"/>
              <a:t>34</a:t>
            </a:r>
            <a:r>
              <a:rPr lang="en-US" dirty="0"/>
              <a:t>(10), 906.</a:t>
            </a:r>
          </a:p>
          <a:p>
            <a:r>
              <a:rPr lang="en-US" dirty="0"/>
              <a:t>Friston, K., Rigoli, F., Ognibene, D., Mathys, C., Fitzgerald, T., &amp; Pezzulo, G. (2015). Active inference and epistemic value. </a:t>
            </a:r>
            <a:r>
              <a:rPr lang="en-US" i="1" dirty="0"/>
              <a:t>Cognitive neuroscience</a:t>
            </a:r>
            <a:r>
              <a:rPr lang="en-US" dirty="0"/>
              <a:t>, </a:t>
            </a:r>
            <a:r>
              <a:rPr lang="en-US" i="1" dirty="0"/>
              <a:t>6</a:t>
            </a:r>
            <a:r>
              <a:rPr lang="en-US" dirty="0"/>
              <a:t>(4), 187-214.</a:t>
            </a:r>
          </a:p>
          <a:p>
            <a:r>
              <a:rPr lang="en-US" dirty="0" err="1"/>
              <a:t>Gigerenzer</a:t>
            </a:r>
            <a:r>
              <a:rPr lang="en-US" dirty="0"/>
              <a:t>, G., &amp; Brighton, H. (2009). Homo </a:t>
            </a:r>
            <a:r>
              <a:rPr lang="en-US" dirty="0" err="1"/>
              <a:t>heuristicus</a:t>
            </a:r>
            <a:r>
              <a:rPr lang="en-US" dirty="0"/>
              <a:t>: Why biased minds make better inferences. </a:t>
            </a:r>
            <a:r>
              <a:rPr lang="en-US" i="1" dirty="0"/>
              <a:t>Topics in cognitive science</a:t>
            </a:r>
            <a:r>
              <a:rPr lang="en-US" dirty="0"/>
              <a:t>, </a:t>
            </a:r>
            <a:r>
              <a:rPr lang="en-US" i="1" dirty="0"/>
              <a:t>1</a:t>
            </a:r>
            <a:r>
              <a:rPr lang="en-US" dirty="0"/>
              <a:t>(1), 107-143.</a:t>
            </a:r>
          </a:p>
        </p:txBody>
      </p:sp>
      <p:sp>
        <p:nvSpPr>
          <p:cNvPr id="4" name="Slide Number Placeholder 3">
            <a:extLst>
              <a:ext uri="{FF2B5EF4-FFF2-40B4-BE49-F238E27FC236}">
                <a16:creationId xmlns:a16="http://schemas.microsoft.com/office/drawing/2014/main" id="{F9135201-7710-0F0D-B717-CDFCA00CEDEF}"/>
              </a:ext>
            </a:extLst>
          </p:cNvPr>
          <p:cNvSpPr>
            <a:spLocks noGrp="1"/>
          </p:cNvSpPr>
          <p:nvPr>
            <p:ph type="sldNum" sz="quarter" idx="12"/>
          </p:nvPr>
        </p:nvSpPr>
        <p:spPr/>
        <p:txBody>
          <a:bodyPr/>
          <a:lstStyle/>
          <a:p>
            <a:fld id="{F95E6910-D586-4B1A-BC87-A1DD68C0FBEB}" type="slidenum">
              <a:rPr lang="en-US" smtClean="0"/>
              <a:t>27</a:t>
            </a:fld>
            <a:endParaRPr lang="en-US"/>
          </a:p>
        </p:txBody>
      </p:sp>
      <p:sp>
        <p:nvSpPr>
          <p:cNvPr id="2" name="Title 1">
            <a:extLst>
              <a:ext uri="{FF2B5EF4-FFF2-40B4-BE49-F238E27FC236}">
                <a16:creationId xmlns:a16="http://schemas.microsoft.com/office/drawing/2014/main" id="{B675493D-66A9-2D4B-6AF9-99FD9CFDEDF5}"/>
              </a:ext>
            </a:extLst>
          </p:cNvPr>
          <p:cNvSpPr>
            <a:spLocks noGrp="1"/>
          </p:cNvSpPr>
          <p:nvPr>
            <p:ph type="title"/>
          </p:nvPr>
        </p:nvSpPr>
        <p:spPr>
          <a:xfrm>
            <a:off x="603682" y="10016"/>
            <a:ext cx="8229600" cy="1325563"/>
          </a:xfrm>
        </p:spPr>
        <p:txBody>
          <a:bodyPr/>
          <a:lstStyle/>
          <a:p>
            <a:r>
              <a:rPr lang="fr-FR" dirty="0"/>
              <a:t>Références</a:t>
            </a:r>
            <a:endParaRPr lang="en-US" dirty="0"/>
          </a:p>
        </p:txBody>
      </p:sp>
      <p:sp>
        <p:nvSpPr>
          <p:cNvPr id="5" name="Footer Placeholder 4">
            <a:extLst>
              <a:ext uri="{FF2B5EF4-FFF2-40B4-BE49-F238E27FC236}">
                <a16:creationId xmlns:a16="http://schemas.microsoft.com/office/drawing/2014/main" id="{869E330E-2D67-C785-9334-C460A08E0A4D}"/>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935337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7A497-3D29-31E8-403B-970E58E1A16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5E3470-71D2-6F78-9019-4EAE09B6B7A5}"/>
              </a:ext>
            </a:extLst>
          </p:cNvPr>
          <p:cNvSpPr>
            <a:spLocks noGrp="1"/>
          </p:cNvSpPr>
          <p:nvPr>
            <p:ph idx="1"/>
          </p:nvPr>
        </p:nvSpPr>
        <p:spPr>
          <a:xfrm>
            <a:off x="603682" y="898417"/>
            <a:ext cx="10750118" cy="5457933"/>
          </a:xfrm>
        </p:spPr>
        <p:txBody>
          <a:bodyPr anchor="ctr">
            <a:normAutofit fontScale="32500" lnSpcReduction="20000"/>
          </a:bodyPr>
          <a:lstStyle/>
          <a:p>
            <a:r>
              <a:rPr lang="en-US" dirty="0" err="1"/>
              <a:t>Gigerenzer</a:t>
            </a:r>
            <a:r>
              <a:rPr lang="en-US" dirty="0"/>
              <a:t>, G., &amp; Goldstein, D. G. (1999). Betting on one good reason: The take the best heuristic. In G. </a:t>
            </a:r>
            <a:r>
              <a:rPr lang="en-US" dirty="0" err="1"/>
              <a:t>Gigerenzer</a:t>
            </a:r>
            <a:r>
              <a:rPr lang="en-US" dirty="0"/>
              <a:t>, P. M. Todd, &amp; the ABC Research Group, Simple heuristics that make us smart (pp. 75–95). New York: Oxford University Press</a:t>
            </a:r>
          </a:p>
          <a:p>
            <a:r>
              <a:rPr lang="en-US" dirty="0"/>
              <a:t>Goodale, M. A., &amp; Milner, A. D. (1992). Separate visual pathways for perception and action. </a:t>
            </a:r>
            <a:r>
              <a:rPr lang="en-US" i="1" dirty="0"/>
              <a:t>Trends in neurosciences</a:t>
            </a:r>
            <a:r>
              <a:rPr lang="en-US" dirty="0"/>
              <a:t>, </a:t>
            </a:r>
            <a:r>
              <a:rPr lang="en-US" i="1" dirty="0"/>
              <a:t>15</a:t>
            </a:r>
            <a:r>
              <a:rPr lang="en-US" dirty="0"/>
              <a:t>(1), 20-25.</a:t>
            </a:r>
          </a:p>
          <a:p>
            <a:r>
              <a:rPr lang="en-US" dirty="0"/>
              <a:t>Herzog, M. H., &amp; Clarke, A. M. (2014). Why vision is not both hierarchical and feedforward. </a:t>
            </a:r>
            <a:r>
              <a:rPr lang="en-US" i="1" dirty="0"/>
              <a:t>Frontiers in computational neuroscience</a:t>
            </a:r>
            <a:r>
              <a:rPr lang="en-US" dirty="0"/>
              <a:t>, </a:t>
            </a:r>
            <a:r>
              <a:rPr lang="en-US" i="1" dirty="0"/>
              <a:t>8</a:t>
            </a:r>
            <a:r>
              <a:rPr lang="en-US" dirty="0"/>
              <a:t>, 135.</a:t>
            </a:r>
          </a:p>
          <a:p>
            <a:r>
              <a:rPr lang="en-US" dirty="0"/>
              <a:t>Hoven, M., Lebreton, M., Engelmann, J. B., Denys, D., </a:t>
            </a:r>
            <a:r>
              <a:rPr lang="en-US" dirty="0" err="1"/>
              <a:t>Luigjes</a:t>
            </a:r>
            <a:r>
              <a:rPr lang="en-US" dirty="0"/>
              <a:t>, J., &amp; van Holst, R. J. (2019). Abnormalities of confidence in psychiatry: an overview and future perspectives. </a:t>
            </a:r>
            <a:r>
              <a:rPr lang="en-US" i="1" dirty="0"/>
              <a:t>Translational psychiatry</a:t>
            </a:r>
            <a:r>
              <a:rPr lang="en-US" dirty="0"/>
              <a:t>, </a:t>
            </a:r>
            <a:r>
              <a:rPr lang="en-US" i="1" dirty="0"/>
              <a:t>9</a:t>
            </a:r>
            <a:r>
              <a:rPr lang="en-US" dirty="0"/>
              <a:t>(1), 268.</a:t>
            </a:r>
          </a:p>
          <a:p>
            <a:r>
              <a:rPr lang="en-US" dirty="0"/>
              <a:t>Jansen, R. A., Rafferty, A. N., &amp; Griffiths, T. L. (2021). A rational model of the Dunning–Kruger effect supports insensitivity to evidence in low performers. </a:t>
            </a:r>
            <a:r>
              <a:rPr lang="en-US" i="1" dirty="0"/>
              <a:t>Nature Human </a:t>
            </a:r>
            <a:r>
              <a:rPr lang="en-US" i="1" dirty="0" err="1"/>
              <a:t>Behaviour</a:t>
            </a:r>
            <a:r>
              <a:rPr lang="en-US" dirty="0"/>
              <a:t>, </a:t>
            </a:r>
            <a:r>
              <a:rPr lang="en-US" i="1" dirty="0"/>
              <a:t>5</a:t>
            </a:r>
            <a:r>
              <a:rPr lang="en-US" dirty="0"/>
              <a:t>(6), 756-763.</a:t>
            </a:r>
          </a:p>
          <a:p>
            <a:r>
              <a:rPr lang="en-US" dirty="0"/>
              <a:t>Kahneman, D., Sibony, O., &amp; Sunstein, C. R. (2021). </a:t>
            </a:r>
            <a:r>
              <a:rPr lang="en-US" i="1" dirty="0"/>
              <a:t>Noise: A flaw in human judgment</a:t>
            </a:r>
            <a:r>
              <a:rPr lang="en-US" dirty="0"/>
              <a:t>. Little, Brown Spark.</a:t>
            </a:r>
          </a:p>
          <a:p>
            <a:r>
              <a:rPr lang="en-US" dirty="0" err="1"/>
              <a:t>Kapantai</a:t>
            </a:r>
            <a:r>
              <a:rPr lang="en-US" dirty="0"/>
              <a:t>, E., Christopoulou, A., </a:t>
            </a:r>
            <a:r>
              <a:rPr lang="en-US" dirty="0" err="1"/>
              <a:t>Berberidis</a:t>
            </a:r>
            <a:r>
              <a:rPr lang="en-US" dirty="0"/>
              <a:t>, C., &amp; </a:t>
            </a:r>
            <a:r>
              <a:rPr lang="en-US" dirty="0" err="1"/>
              <a:t>Peristeras</a:t>
            </a:r>
            <a:r>
              <a:rPr lang="en-US" dirty="0"/>
              <a:t>, V. (2021). A systematic literature review on disinformation: Toward a unified taxonomical framework. </a:t>
            </a:r>
            <a:r>
              <a:rPr lang="en-US" i="1" dirty="0"/>
              <a:t>New media &amp; society</a:t>
            </a:r>
            <a:r>
              <a:rPr lang="en-US" dirty="0"/>
              <a:t>, </a:t>
            </a:r>
            <a:r>
              <a:rPr lang="en-US" i="1" dirty="0"/>
              <a:t>23</a:t>
            </a:r>
            <a:r>
              <a:rPr lang="en-US" dirty="0"/>
              <a:t>(5), 1301-1326.</a:t>
            </a:r>
          </a:p>
          <a:p>
            <a:r>
              <a:rPr lang="en-US" dirty="0"/>
              <a:t>Karger, E., Atanasov, P. D., &amp; Tetlock, P. (2022). Improving judgments of existential risk: Better forecasts, questions, explanations, policies. </a:t>
            </a:r>
            <a:r>
              <a:rPr lang="en-US" i="1" dirty="0"/>
              <a:t>Questions, Explanations, Policies (January 17, 2022)</a:t>
            </a:r>
            <a:r>
              <a:rPr lang="en-US" dirty="0"/>
              <a:t>.</a:t>
            </a:r>
          </a:p>
          <a:p>
            <a:r>
              <a:rPr lang="en-US" dirty="0"/>
              <a:t>Kelly, C. A., &amp; Sharot, T. (2021). Individual differences in information-seeking. </a:t>
            </a:r>
            <a:r>
              <a:rPr lang="en-US" i="1" dirty="0"/>
              <a:t>Nature communications</a:t>
            </a:r>
            <a:r>
              <a:rPr lang="en-US" dirty="0"/>
              <a:t>, </a:t>
            </a:r>
            <a:r>
              <a:rPr lang="en-US" i="1" dirty="0"/>
              <a:t>12</a:t>
            </a:r>
            <a:r>
              <a:rPr lang="en-US" dirty="0"/>
              <a:t>(1), 7062.</a:t>
            </a:r>
          </a:p>
          <a:p>
            <a:r>
              <a:rPr lang="en-US" dirty="0" err="1"/>
              <a:t>Kreyenmeier</a:t>
            </a:r>
            <a:r>
              <a:rPr lang="en-US" dirty="0"/>
              <a:t>, P., </a:t>
            </a:r>
            <a:r>
              <a:rPr lang="en-US" dirty="0" err="1"/>
              <a:t>Kämmer</a:t>
            </a:r>
            <a:r>
              <a:rPr lang="en-US" dirty="0"/>
              <a:t>, L., </a:t>
            </a:r>
            <a:r>
              <a:rPr lang="en-US" dirty="0" err="1"/>
              <a:t>Fooken</a:t>
            </a:r>
            <a:r>
              <a:rPr lang="en-US" dirty="0"/>
              <a:t>, J., &amp; Spering, M. (2022). Humans can track but fail to predict accelerating objects. </a:t>
            </a:r>
            <a:r>
              <a:rPr lang="en-US" i="1" dirty="0" err="1"/>
              <a:t>Eneuro</a:t>
            </a:r>
            <a:r>
              <a:rPr lang="en-US" dirty="0"/>
              <a:t>, </a:t>
            </a:r>
            <a:r>
              <a:rPr lang="en-US" i="1" dirty="0"/>
              <a:t>9</a:t>
            </a:r>
            <a:r>
              <a:rPr lang="en-US" dirty="0"/>
              <a:t>(5).</a:t>
            </a:r>
          </a:p>
          <a:p>
            <a:r>
              <a:rPr lang="en-US" dirty="0"/>
              <a:t>Kruger, J., &amp; Dunning, D. (1999). Unskilled and unaware of it: how difficulties in recognizing one's own incompetence lead to inflated self-assessments. </a:t>
            </a:r>
            <a:r>
              <a:rPr lang="en-US" i="1" dirty="0"/>
              <a:t>Journal of personality and social psychology</a:t>
            </a:r>
            <a:r>
              <a:rPr lang="en-US" dirty="0"/>
              <a:t>, </a:t>
            </a:r>
            <a:r>
              <a:rPr lang="en-US" i="1" dirty="0"/>
              <a:t>77</a:t>
            </a:r>
            <a:r>
              <a:rPr lang="en-US" dirty="0"/>
              <a:t>(6), 1121.</a:t>
            </a:r>
          </a:p>
          <a:p>
            <a:r>
              <a:rPr lang="en-US" dirty="0"/>
              <a:t>De </a:t>
            </a:r>
            <a:r>
              <a:rPr lang="en-US" dirty="0" err="1"/>
              <a:t>Ladurantaye</a:t>
            </a:r>
            <a:r>
              <a:rPr lang="en-US" dirty="0"/>
              <a:t>, V., </a:t>
            </a:r>
            <a:r>
              <a:rPr lang="en-US" dirty="0" err="1"/>
              <a:t>Rouat</a:t>
            </a:r>
            <a:r>
              <a:rPr lang="en-US" dirty="0"/>
              <a:t>, J., &amp; Vanden-Abeele, J. (2012). Models of Information Processing. </a:t>
            </a:r>
            <a:r>
              <a:rPr lang="en-US" i="1" dirty="0"/>
              <a:t>Visual Cortex: Current Status and Perspectives</a:t>
            </a:r>
            <a:r>
              <a:rPr lang="en-US" dirty="0"/>
              <a:t>, 227.</a:t>
            </a:r>
          </a:p>
          <a:p>
            <a:r>
              <a:rPr lang="en-US" dirty="0" err="1"/>
              <a:t>Martignon</a:t>
            </a:r>
            <a:r>
              <a:rPr lang="en-US" dirty="0"/>
              <a:t>, L., </a:t>
            </a:r>
            <a:r>
              <a:rPr lang="en-US" dirty="0" err="1"/>
              <a:t>Katsikopoulos</a:t>
            </a:r>
            <a:r>
              <a:rPr lang="en-US" dirty="0"/>
              <a:t>, K. V., &amp; Woike, J. (2008). Categorization with limited resources: A family of simple heuristics. Journal of Mathematical Psychology, 52, 352–361.</a:t>
            </a:r>
          </a:p>
          <a:p>
            <a:r>
              <a:rPr lang="en-US" dirty="0" err="1"/>
              <a:t>Meyniel</a:t>
            </a:r>
            <a:r>
              <a:rPr lang="en-US" dirty="0"/>
              <a:t>, F., Sigman, M., &amp; </a:t>
            </a:r>
            <a:r>
              <a:rPr lang="en-US" dirty="0" err="1"/>
              <a:t>Mainen</a:t>
            </a:r>
            <a:r>
              <a:rPr lang="en-US" dirty="0"/>
              <a:t>, Z. F. (2015). Confidence as Bayesian probability: From neural origins to behavior. </a:t>
            </a:r>
            <a:r>
              <a:rPr lang="en-US" i="1" dirty="0"/>
              <a:t>Neuron</a:t>
            </a:r>
            <a:r>
              <a:rPr lang="en-US" dirty="0"/>
              <a:t>, </a:t>
            </a:r>
            <a:r>
              <a:rPr lang="en-US" i="1" dirty="0"/>
              <a:t>88</a:t>
            </a:r>
            <a:r>
              <a:rPr lang="en-US" dirty="0"/>
              <a:t>(1), 78-92.</a:t>
            </a:r>
          </a:p>
          <a:p>
            <a:r>
              <a:rPr lang="en-US" dirty="0"/>
              <a:t>Milner, A. D., &amp; Goodale, M. A. (2008). Two visual systems re-viewed. </a:t>
            </a:r>
            <a:r>
              <a:rPr lang="en-US" i="1" dirty="0" err="1"/>
              <a:t>Neuropsychologia</a:t>
            </a:r>
            <a:r>
              <a:rPr lang="en-US" dirty="0"/>
              <a:t>, </a:t>
            </a:r>
            <a:r>
              <a:rPr lang="en-US" i="1" dirty="0"/>
              <a:t>46</a:t>
            </a:r>
            <a:r>
              <a:rPr lang="en-US" dirty="0"/>
              <a:t>(3), 774-785.</a:t>
            </a:r>
          </a:p>
          <a:p>
            <a:r>
              <a:rPr lang="en-US" dirty="0"/>
              <a:t>Moore, D. A. &amp; Healy, P. J. The trouble with overconfidence. </a:t>
            </a:r>
            <a:r>
              <a:rPr lang="en-US" i="1" dirty="0"/>
              <a:t>Psychol. Rev.</a:t>
            </a:r>
            <a:r>
              <a:rPr lang="en-US" dirty="0"/>
              <a:t> </a:t>
            </a:r>
            <a:r>
              <a:rPr lang="en-US" b="1" dirty="0"/>
              <a:t>115</a:t>
            </a:r>
            <a:r>
              <a:rPr lang="en-US" dirty="0"/>
              <a:t>, 502–517 (2008).</a:t>
            </a:r>
          </a:p>
          <a:p>
            <a:r>
              <a:rPr lang="en-US" dirty="0"/>
              <a:t>Moore, D. A. &amp; Schatz, D. The three faces of overconfidence. </a:t>
            </a:r>
            <a:r>
              <a:rPr lang="en-US" i="1" dirty="0"/>
              <a:t>Soc. Pers. Psychol. Compass</a:t>
            </a:r>
            <a:r>
              <a:rPr lang="en-US" dirty="0"/>
              <a:t> </a:t>
            </a:r>
            <a:r>
              <a:rPr lang="en-US" b="1" dirty="0"/>
              <a:t>11</a:t>
            </a:r>
            <a:r>
              <a:rPr lang="en-US" dirty="0"/>
              <a:t>, 1–12 (2017).</a:t>
            </a:r>
          </a:p>
          <a:p>
            <a:r>
              <a:rPr lang="en-US" dirty="0"/>
              <a:t>Morgan, J., Reidy, J., &amp; Probst, T. (2019). Age group differences in household accident risk perceptions and intentions to reduce hazards. </a:t>
            </a:r>
            <a:r>
              <a:rPr lang="en-US" i="1" dirty="0"/>
              <a:t>International journal of environmental research and public health</a:t>
            </a:r>
            <a:r>
              <a:rPr lang="en-US" dirty="0"/>
              <a:t>, </a:t>
            </a:r>
            <a:r>
              <a:rPr lang="en-US" i="1" dirty="0"/>
              <a:t>16</a:t>
            </a:r>
            <a:r>
              <a:rPr lang="en-US" dirty="0"/>
              <a:t>(12), 2237.</a:t>
            </a:r>
          </a:p>
          <a:p>
            <a:r>
              <a:rPr lang="en-US" dirty="0"/>
              <a:t>Mulder, M. J., </a:t>
            </a:r>
            <a:r>
              <a:rPr lang="en-US" dirty="0" err="1"/>
              <a:t>Wagenmakers</a:t>
            </a:r>
            <a:r>
              <a:rPr lang="en-US" dirty="0"/>
              <a:t>, E. J., Ratcliff, R., Boekel, W., &amp; </a:t>
            </a:r>
            <a:r>
              <a:rPr lang="en-US" dirty="0" err="1"/>
              <a:t>Forstmann</a:t>
            </a:r>
            <a:r>
              <a:rPr lang="en-US" dirty="0"/>
              <a:t>, B. U. (2012). Bias in the brain: a diffusion model analysis of prior probability and potential payoff. </a:t>
            </a:r>
            <a:r>
              <a:rPr lang="en-US" i="1" dirty="0"/>
              <a:t>Journal of Neuroscience</a:t>
            </a:r>
            <a:r>
              <a:rPr lang="en-US" dirty="0"/>
              <a:t>, </a:t>
            </a:r>
            <a:r>
              <a:rPr lang="en-US" i="1" dirty="0"/>
              <a:t>32</a:t>
            </a:r>
            <a:r>
              <a:rPr lang="en-US" dirty="0"/>
              <a:t>(7), 2335-2343.</a:t>
            </a:r>
          </a:p>
        </p:txBody>
      </p:sp>
      <p:sp>
        <p:nvSpPr>
          <p:cNvPr id="4" name="Slide Number Placeholder 3">
            <a:extLst>
              <a:ext uri="{FF2B5EF4-FFF2-40B4-BE49-F238E27FC236}">
                <a16:creationId xmlns:a16="http://schemas.microsoft.com/office/drawing/2014/main" id="{EE72816C-8C07-AD9A-C1EA-61D820D13A0C}"/>
              </a:ext>
            </a:extLst>
          </p:cNvPr>
          <p:cNvSpPr>
            <a:spLocks noGrp="1"/>
          </p:cNvSpPr>
          <p:nvPr>
            <p:ph type="sldNum" sz="quarter" idx="12"/>
          </p:nvPr>
        </p:nvSpPr>
        <p:spPr/>
        <p:txBody>
          <a:bodyPr/>
          <a:lstStyle/>
          <a:p>
            <a:fld id="{F95E6910-D586-4B1A-BC87-A1DD68C0FBEB}" type="slidenum">
              <a:rPr lang="en-US" smtClean="0"/>
              <a:t>28</a:t>
            </a:fld>
            <a:endParaRPr lang="en-US"/>
          </a:p>
        </p:txBody>
      </p:sp>
      <p:sp>
        <p:nvSpPr>
          <p:cNvPr id="2" name="Title 1">
            <a:extLst>
              <a:ext uri="{FF2B5EF4-FFF2-40B4-BE49-F238E27FC236}">
                <a16:creationId xmlns:a16="http://schemas.microsoft.com/office/drawing/2014/main" id="{F6145D8F-45D6-AD52-4363-F4A41AAECF12}"/>
              </a:ext>
            </a:extLst>
          </p:cNvPr>
          <p:cNvSpPr>
            <a:spLocks noGrp="1"/>
          </p:cNvSpPr>
          <p:nvPr>
            <p:ph type="title"/>
          </p:nvPr>
        </p:nvSpPr>
        <p:spPr>
          <a:xfrm>
            <a:off x="603682" y="10016"/>
            <a:ext cx="8229600" cy="1325563"/>
          </a:xfrm>
        </p:spPr>
        <p:txBody>
          <a:bodyPr/>
          <a:lstStyle/>
          <a:p>
            <a:r>
              <a:rPr lang="fr-FR" dirty="0"/>
              <a:t>Références</a:t>
            </a:r>
            <a:endParaRPr lang="en-US" dirty="0"/>
          </a:p>
        </p:txBody>
      </p:sp>
      <p:sp>
        <p:nvSpPr>
          <p:cNvPr id="5" name="Footer Placeholder 4">
            <a:extLst>
              <a:ext uri="{FF2B5EF4-FFF2-40B4-BE49-F238E27FC236}">
                <a16:creationId xmlns:a16="http://schemas.microsoft.com/office/drawing/2014/main" id="{806EF851-8E34-8D0C-E02C-F5ACE1EE5518}"/>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2063547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DEE00-6351-FA0E-AD74-BBB9570992B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EC1A72-5B6A-50DA-8755-F7BC243FE1D8}"/>
              </a:ext>
            </a:extLst>
          </p:cNvPr>
          <p:cNvSpPr>
            <a:spLocks noGrp="1"/>
          </p:cNvSpPr>
          <p:nvPr>
            <p:ph idx="1"/>
          </p:nvPr>
        </p:nvSpPr>
        <p:spPr>
          <a:xfrm>
            <a:off x="603682" y="898417"/>
            <a:ext cx="10750118" cy="5457933"/>
          </a:xfrm>
        </p:spPr>
        <p:txBody>
          <a:bodyPr anchor="ctr">
            <a:normAutofit/>
          </a:bodyPr>
          <a:lstStyle/>
          <a:p>
            <a:r>
              <a:rPr lang="en-US" sz="900" dirty="0"/>
              <a:t>Park, S. A., </a:t>
            </a:r>
            <a:r>
              <a:rPr lang="en-US" sz="900" dirty="0" err="1"/>
              <a:t>Goïame</a:t>
            </a:r>
            <a:r>
              <a:rPr lang="en-US" sz="900" dirty="0"/>
              <a:t>, S., O'Connor, D. A., &amp; Dreher, J. C. (2017). Integration of individual and social information for decision-making in groups of different sizes. </a:t>
            </a:r>
            <a:r>
              <a:rPr lang="en-US" sz="900" i="1" dirty="0" err="1"/>
              <a:t>PLoS</a:t>
            </a:r>
            <a:r>
              <a:rPr lang="en-US" sz="900" i="1" dirty="0"/>
              <a:t> biology</a:t>
            </a:r>
            <a:r>
              <a:rPr lang="en-US" sz="900" dirty="0"/>
              <a:t>, </a:t>
            </a:r>
            <a:r>
              <a:rPr lang="en-US" sz="900" i="1" dirty="0"/>
              <a:t>15</a:t>
            </a:r>
            <a:r>
              <a:rPr lang="en-US" sz="900" dirty="0"/>
              <a:t>(6), e2001958.</a:t>
            </a:r>
          </a:p>
          <a:p>
            <a:r>
              <a:rPr lang="en-US" sz="900" dirty="0"/>
              <a:t>Pennycook, G., &amp; Rand, D. G. (2021). The psychology of fake news. </a:t>
            </a:r>
            <a:r>
              <a:rPr lang="en-US" sz="900" i="1" dirty="0"/>
              <a:t>Trends in cognitive sciences</a:t>
            </a:r>
            <a:r>
              <a:rPr lang="en-US" sz="900" dirty="0"/>
              <a:t>, </a:t>
            </a:r>
            <a:r>
              <a:rPr lang="en-US" sz="900" i="1" dirty="0"/>
              <a:t>25</a:t>
            </a:r>
            <a:r>
              <a:rPr lang="en-US" sz="900" dirty="0"/>
              <a:t>(5), 388-402.</a:t>
            </a:r>
          </a:p>
          <a:p>
            <a:r>
              <a:rPr lang="en-US" sz="900" dirty="0" err="1"/>
              <a:t>Persoskie</a:t>
            </a:r>
            <a:r>
              <a:rPr lang="en-US" sz="900" dirty="0"/>
              <a:t>, A., Ferrer, R. A., &amp; Klein, W. M. P. (2014). Association of cancer worry and perceived risk with doctor avoidance: an analysis of information avoidance in a nationally representative US sample. Journal of Behavioral Medicine, 37(5), 977–987</a:t>
            </a:r>
          </a:p>
          <a:p>
            <a:r>
              <a:rPr lang="en-US" sz="900" dirty="0"/>
              <a:t>Philpot, L. M., Khokhar, B. A., </a:t>
            </a:r>
            <a:r>
              <a:rPr lang="en-US" sz="900" dirty="0" err="1"/>
              <a:t>Roellinger</a:t>
            </a:r>
            <a:r>
              <a:rPr lang="en-US" sz="900" dirty="0"/>
              <a:t>, D. L., Ramar, P., &amp; Ebbert, J. O. (2018). Time of day is associated with opioid prescribing for low back pain in primary care. </a:t>
            </a:r>
            <a:r>
              <a:rPr lang="en-US" sz="900" i="1" dirty="0"/>
              <a:t>Journal of General Internal Medicine</a:t>
            </a:r>
            <a:r>
              <a:rPr lang="en-US" sz="900" dirty="0"/>
              <a:t>, </a:t>
            </a:r>
            <a:r>
              <a:rPr lang="en-US" sz="900" i="1" dirty="0"/>
              <a:t>33</a:t>
            </a:r>
            <a:r>
              <a:rPr lang="en-US" sz="900" dirty="0"/>
              <a:t>, 1828-1830.</a:t>
            </a:r>
          </a:p>
          <a:p>
            <a:r>
              <a:rPr lang="en-US" sz="900" dirty="0"/>
              <a:t>Pouget, A., </a:t>
            </a:r>
            <a:r>
              <a:rPr lang="en-US" sz="900" dirty="0" err="1"/>
              <a:t>Drugowitsch</a:t>
            </a:r>
            <a:r>
              <a:rPr lang="en-US" sz="900" dirty="0"/>
              <a:t>, J., &amp; Kepecs, A. (2016). Confidence and certainty: distinct probabilistic quantities for different goals. </a:t>
            </a:r>
            <a:r>
              <a:rPr lang="en-US" sz="900" i="1" dirty="0"/>
              <a:t>Nature neuroscience</a:t>
            </a:r>
            <a:r>
              <a:rPr lang="en-US" sz="900" dirty="0"/>
              <a:t>, </a:t>
            </a:r>
            <a:r>
              <a:rPr lang="en-US" sz="900" i="1" dirty="0"/>
              <a:t>19</a:t>
            </a:r>
            <a:r>
              <a:rPr lang="en-US" sz="900" dirty="0"/>
              <a:t>(3), 366-374.</a:t>
            </a:r>
          </a:p>
          <a:p>
            <a:r>
              <a:rPr lang="en-US" sz="900" dirty="0"/>
              <a:t>Ratcliff, R., Smith, P. L., Brown, S. D., &amp; McKoon, G. (2016). Diffusion decision model: Current issues and history. </a:t>
            </a:r>
            <a:r>
              <a:rPr lang="en-US" sz="900" i="1" dirty="0"/>
              <a:t>Trends in cognitive sciences</a:t>
            </a:r>
            <a:r>
              <a:rPr lang="en-US" sz="900" dirty="0"/>
              <a:t>, </a:t>
            </a:r>
            <a:r>
              <a:rPr lang="en-US" sz="900" i="1" dirty="0"/>
              <a:t>20</a:t>
            </a:r>
            <a:r>
              <a:rPr lang="en-US" sz="900" dirty="0"/>
              <a:t>(4), 260-281.</a:t>
            </a:r>
          </a:p>
          <a:p>
            <a:r>
              <a:rPr lang="en-US" sz="900" dirty="0" err="1"/>
              <a:t>Rollwage</a:t>
            </a:r>
            <a:r>
              <a:rPr lang="en-US" sz="900" dirty="0"/>
              <a:t>, M., Dolan, R. J., &amp; Fleming, S. M. (2018). Metacognitive failure as a feature of those holding radical beliefs. </a:t>
            </a:r>
            <a:r>
              <a:rPr lang="en-US" sz="900" i="1" dirty="0"/>
              <a:t>Current Biology</a:t>
            </a:r>
            <a:r>
              <a:rPr lang="en-US" sz="900" dirty="0"/>
              <a:t>, </a:t>
            </a:r>
            <a:r>
              <a:rPr lang="en-US" sz="900" i="1" dirty="0"/>
              <a:t>28</a:t>
            </a:r>
            <a:r>
              <a:rPr lang="en-US" sz="900" dirty="0"/>
              <a:t>(24), 4014-4021.</a:t>
            </a:r>
          </a:p>
          <a:p>
            <a:r>
              <a:rPr lang="en-US" sz="900" dirty="0"/>
              <a:t>Savage, L. J. (1954). </a:t>
            </a:r>
            <a:r>
              <a:rPr lang="en-US" sz="900" i="1" dirty="0"/>
              <a:t>The foundations of statistics</a:t>
            </a:r>
            <a:r>
              <a:rPr lang="en-US" sz="900" dirty="0"/>
              <a:t>. New York: Wiley.</a:t>
            </a:r>
          </a:p>
          <a:p>
            <a:r>
              <a:rPr lang="en-US" sz="900" dirty="0"/>
              <a:t>Scholz, C., Baek, E. C., O’Donnell, M. B., Kim, H. S., Cappella, J. N., &amp; Falk, E. B. (2017). A neural model of valuation and information virality. </a:t>
            </a:r>
            <a:r>
              <a:rPr lang="en-US" sz="900" i="1" dirty="0"/>
              <a:t>Proceedings of the National Academy of Sciences</a:t>
            </a:r>
            <a:r>
              <a:rPr lang="en-US" sz="900" dirty="0"/>
              <a:t>, </a:t>
            </a:r>
            <a:r>
              <a:rPr lang="en-US" sz="900" i="1" dirty="0"/>
              <a:t>114</a:t>
            </a:r>
            <a:r>
              <a:rPr lang="en-US" sz="900" dirty="0"/>
              <a:t>(11), 2881-2886.</a:t>
            </a:r>
          </a:p>
          <a:p>
            <a:r>
              <a:rPr lang="en-US" sz="900" dirty="0"/>
              <a:t>Schotter, A., &amp; Trevino, I. (2014). Belief elicitation in the laboratory. </a:t>
            </a:r>
            <a:r>
              <a:rPr lang="en-US" sz="900" i="1" dirty="0"/>
              <a:t>Annu. Rev. Econ.</a:t>
            </a:r>
            <a:r>
              <a:rPr lang="en-US" sz="900" dirty="0"/>
              <a:t>, </a:t>
            </a:r>
            <a:r>
              <a:rPr lang="en-US" sz="900" i="1" dirty="0"/>
              <a:t>6</a:t>
            </a:r>
            <a:r>
              <a:rPr lang="en-US" sz="900" dirty="0"/>
              <a:t>(1), 103-128.</a:t>
            </a:r>
          </a:p>
          <a:p>
            <a:r>
              <a:rPr lang="en-US" sz="900" dirty="0"/>
              <a:t>Schurz, M., </a:t>
            </a:r>
            <a:r>
              <a:rPr lang="en-US" sz="900" dirty="0" err="1"/>
              <a:t>Radua</a:t>
            </a:r>
            <a:r>
              <a:rPr lang="en-US" sz="900" dirty="0"/>
              <a:t>, J., Tholen, M. G., </a:t>
            </a:r>
            <a:r>
              <a:rPr lang="en-US" sz="900" dirty="0" err="1"/>
              <a:t>Maliske</a:t>
            </a:r>
            <a:r>
              <a:rPr lang="en-US" sz="900" dirty="0"/>
              <a:t>, L., Margulies, D. S., Mars, R. B., ... &amp; Kanske, P. (2021). Toward a hierarchical model of social cognition: A neuroimaging meta-analysis and integrative review of empathy and theory of mind. </a:t>
            </a:r>
            <a:r>
              <a:rPr lang="en-US" sz="900" i="1" dirty="0"/>
              <a:t>Psychological bulletin</a:t>
            </a:r>
            <a:r>
              <a:rPr lang="en-US" sz="900" dirty="0"/>
              <a:t>, </a:t>
            </a:r>
            <a:r>
              <a:rPr lang="en-US" sz="900" i="1" dirty="0"/>
              <a:t>147</a:t>
            </a:r>
            <a:r>
              <a:rPr lang="en-US" sz="900" dirty="0"/>
              <a:t>(3), 293.</a:t>
            </a:r>
          </a:p>
          <a:p>
            <a:r>
              <a:rPr lang="en-US" sz="900" dirty="0"/>
              <a:t>Shalvi, S., </a:t>
            </a:r>
            <a:r>
              <a:rPr lang="en-US" sz="900" dirty="0" err="1"/>
              <a:t>Soraperra</a:t>
            </a:r>
            <a:r>
              <a:rPr lang="en-US" sz="900" dirty="0"/>
              <a:t>, I., van der Weele, J. J., &amp; </a:t>
            </a:r>
            <a:r>
              <a:rPr lang="en-US" sz="900" dirty="0" err="1"/>
              <a:t>Villeval</a:t>
            </a:r>
            <a:r>
              <a:rPr lang="en-US" sz="900" dirty="0"/>
              <a:t>, M. C. (2019). Shooting the messenger? supply and demand in markets for willful ignorance.</a:t>
            </a:r>
          </a:p>
          <a:p>
            <a:r>
              <a:rPr lang="en-US" sz="900" dirty="0"/>
              <a:t>Sharot, T., &amp; Sunstein, C. R. (2020). How people decide what they want to know. </a:t>
            </a:r>
            <a:r>
              <a:rPr lang="en-US" sz="900" i="1" dirty="0"/>
              <a:t>Nature Human </a:t>
            </a:r>
            <a:r>
              <a:rPr lang="en-US" sz="900" i="1" dirty="0" err="1"/>
              <a:t>Behaviour</a:t>
            </a:r>
            <a:r>
              <a:rPr lang="en-US" sz="900" dirty="0"/>
              <a:t>, </a:t>
            </a:r>
            <a:r>
              <a:rPr lang="en-US" sz="900" i="1" dirty="0"/>
              <a:t>4</a:t>
            </a:r>
            <a:r>
              <a:rPr lang="en-US" sz="900" dirty="0"/>
              <a:t>(1), 14-19.</a:t>
            </a:r>
          </a:p>
          <a:p>
            <a:r>
              <a:rPr lang="en-US" sz="900" dirty="0"/>
              <a:t>Shepperd, J. A., Waters, E. A., Weinstein, N. D., &amp; Klein, W. M. (2015). A primer on unrealistic optimism. </a:t>
            </a:r>
            <a:r>
              <a:rPr lang="en-US" sz="900" i="1" dirty="0"/>
              <a:t>Current directions in psychological science</a:t>
            </a:r>
            <a:r>
              <a:rPr lang="en-US" sz="900" dirty="0"/>
              <a:t>, </a:t>
            </a:r>
            <a:r>
              <a:rPr lang="en-US" sz="900" i="1" dirty="0"/>
              <a:t>24</a:t>
            </a:r>
            <a:r>
              <a:rPr lang="en-US" sz="900" dirty="0"/>
              <a:t>(3), 232-237.</a:t>
            </a:r>
          </a:p>
          <a:p>
            <a:r>
              <a:rPr lang="en-US" sz="900" dirty="0"/>
              <a:t>Tandoc Jr, E. C., Lim, Z. W., &amp; Ling, R. (2018). Defining “fake news” A typology of scholarly definitions. </a:t>
            </a:r>
            <a:r>
              <a:rPr lang="en-US" sz="900" i="1" dirty="0"/>
              <a:t>Digital journalism</a:t>
            </a:r>
            <a:r>
              <a:rPr lang="en-US" sz="900" dirty="0"/>
              <a:t>, </a:t>
            </a:r>
            <a:r>
              <a:rPr lang="en-US" sz="900" i="1" dirty="0"/>
              <a:t>6</a:t>
            </a:r>
            <a:r>
              <a:rPr lang="en-US" sz="900" dirty="0"/>
              <a:t>(2), 137-153.</a:t>
            </a:r>
          </a:p>
          <a:p>
            <a:r>
              <a:rPr lang="en-US" sz="900" dirty="0"/>
              <a:t>Tavassoli, A., &amp; </a:t>
            </a:r>
            <a:r>
              <a:rPr lang="en-US" sz="900" dirty="0" err="1"/>
              <a:t>Ringach</a:t>
            </a:r>
            <a:r>
              <a:rPr lang="en-US" sz="900" dirty="0"/>
              <a:t>, D. L. (2010). When your eyes see more than you do. </a:t>
            </a:r>
            <a:r>
              <a:rPr lang="en-US" sz="900" i="1" dirty="0"/>
              <a:t>Current Biology</a:t>
            </a:r>
            <a:r>
              <a:rPr lang="en-US" sz="900" dirty="0"/>
              <a:t>, </a:t>
            </a:r>
            <a:r>
              <a:rPr lang="en-US" sz="900" i="1" dirty="0"/>
              <a:t>20</a:t>
            </a:r>
            <a:r>
              <a:rPr lang="en-US" sz="900" dirty="0"/>
              <a:t>(3), R93-R94.</a:t>
            </a:r>
          </a:p>
          <a:p>
            <a:r>
              <a:rPr lang="en-US" sz="900" dirty="0"/>
              <a:t>White, B. (2015). World development report 2015: mind, society, and behavior, by the World Bank Group.</a:t>
            </a:r>
          </a:p>
          <a:p>
            <a:r>
              <a:rPr lang="en-US" sz="900" dirty="0"/>
              <a:t>Zhao, H., &amp; Warren, W. H. (2015). On-line and model-based approaches to the visual control of action. </a:t>
            </a:r>
            <a:r>
              <a:rPr lang="en-US" sz="900" i="1" dirty="0"/>
              <a:t>Vision research</a:t>
            </a:r>
            <a:r>
              <a:rPr lang="en-US" sz="900" dirty="0"/>
              <a:t>, </a:t>
            </a:r>
            <a:r>
              <a:rPr lang="en-US" sz="900" i="1" dirty="0"/>
              <a:t>110</a:t>
            </a:r>
            <a:r>
              <a:rPr lang="en-US" sz="900" dirty="0"/>
              <a:t>, 190-202.</a:t>
            </a:r>
          </a:p>
        </p:txBody>
      </p:sp>
      <p:sp>
        <p:nvSpPr>
          <p:cNvPr id="4" name="Slide Number Placeholder 3">
            <a:extLst>
              <a:ext uri="{FF2B5EF4-FFF2-40B4-BE49-F238E27FC236}">
                <a16:creationId xmlns:a16="http://schemas.microsoft.com/office/drawing/2014/main" id="{A6D1EF11-0E47-F50A-AD01-2B4A4B95EFCE}"/>
              </a:ext>
            </a:extLst>
          </p:cNvPr>
          <p:cNvSpPr>
            <a:spLocks noGrp="1"/>
          </p:cNvSpPr>
          <p:nvPr>
            <p:ph type="sldNum" sz="quarter" idx="12"/>
          </p:nvPr>
        </p:nvSpPr>
        <p:spPr/>
        <p:txBody>
          <a:bodyPr/>
          <a:lstStyle/>
          <a:p>
            <a:fld id="{F95E6910-D586-4B1A-BC87-A1DD68C0FBEB}" type="slidenum">
              <a:rPr lang="en-US" smtClean="0"/>
              <a:t>29</a:t>
            </a:fld>
            <a:endParaRPr lang="en-US"/>
          </a:p>
        </p:txBody>
      </p:sp>
      <p:sp>
        <p:nvSpPr>
          <p:cNvPr id="2" name="Title 1">
            <a:extLst>
              <a:ext uri="{FF2B5EF4-FFF2-40B4-BE49-F238E27FC236}">
                <a16:creationId xmlns:a16="http://schemas.microsoft.com/office/drawing/2014/main" id="{EB596302-6D45-7BD3-9B45-5596634AECFC}"/>
              </a:ext>
            </a:extLst>
          </p:cNvPr>
          <p:cNvSpPr>
            <a:spLocks noGrp="1"/>
          </p:cNvSpPr>
          <p:nvPr>
            <p:ph type="title"/>
          </p:nvPr>
        </p:nvSpPr>
        <p:spPr>
          <a:xfrm>
            <a:off x="603682" y="10016"/>
            <a:ext cx="8229600" cy="1325563"/>
          </a:xfrm>
        </p:spPr>
        <p:txBody>
          <a:bodyPr/>
          <a:lstStyle/>
          <a:p>
            <a:r>
              <a:rPr lang="fr-FR" dirty="0"/>
              <a:t>Références</a:t>
            </a:r>
            <a:endParaRPr lang="en-US" dirty="0"/>
          </a:p>
        </p:txBody>
      </p:sp>
      <p:sp>
        <p:nvSpPr>
          <p:cNvPr id="5" name="Footer Placeholder 4">
            <a:extLst>
              <a:ext uri="{FF2B5EF4-FFF2-40B4-BE49-F238E27FC236}">
                <a16:creationId xmlns:a16="http://schemas.microsoft.com/office/drawing/2014/main" id="{FEB3F796-A7D3-FAD6-0836-E2E1F1A156C5}"/>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2020380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CDCEC-04CD-1D7E-7774-62C16E7826A2}"/>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505607DC-0F4A-516D-80F8-71BB346661A3}"/>
              </a:ext>
            </a:extLst>
          </p:cNvPr>
          <p:cNvGrpSpPr/>
          <p:nvPr/>
        </p:nvGrpSpPr>
        <p:grpSpPr>
          <a:xfrm>
            <a:off x="6448282" y="914902"/>
            <a:ext cx="1082475" cy="1211168"/>
            <a:chOff x="-1330950" y="2427922"/>
            <a:chExt cx="1082475" cy="1211168"/>
          </a:xfrm>
        </p:grpSpPr>
        <p:pic>
          <p:nvPicPr>
            <p:cNvPr id="14" name="Image 8">
              <a:extLst>
                <a:ext uri="{FF2B5EF4-FFF2-40B4-BE49-F238E27FC236}">
                  <a16:creationId xmlns:a16="http://schemas.microsoft.com/office/drawing/2014/main" id="{2C721FEC-696F-BDD4-D830-F3FC20FBCF29}"/>
                </a:ext>
              </a:extLst>
            </p:cNvPr>
            <p:cNvPicPr>
              <a:picLocks noChangeAspect="1"/>
            </p:cNvPicPr>
            <p:nvPr/>
          </p:nvPicPr>
          <p:blipFill rotWithShape="1">
            <a:blip r:embed="rId3"/>
            <a:srcRect t="25372" r="82990" b="8492"/>
            <a:stretch>
              <a:fillRect/>
            </a:stretch>
          </p:blipFill>
          <p:spPr>
            <a:xfrm>
              <a:off x="-1330950" y="2427922"/>
              <a:ext cx="1082475" cy="1202793"/>
            </a:xfrm>
            <a:prstGeom prst="rect">
              <a:avLst/>
            </a:prstGeom>
          </p:spPr>
        </p:pic>
        <p:sp>
          <p:nvSpPr>
            <p:cNvPr id="15" name="TextBox 14">
              <a:extLst>
                <a:ext uri="{FF2B5EF4-FFF2-40B4-BE49-F238E27FC236}">
                  <a16:creationId xmlns:a16="http://schemas.microsoft.com/office/drawing/2014/main" id="{6311AD7A-1615-32F8-E1FC-E5A4E3AFF066}"/>
                </a:ext>
              </a:extLst>
            </p:cNvPr>
            <p:cNvSpPr txBox="1"/>
            <p:nvPr/>
          </p:nvSpPr>
          <p:spPr>
            <a:xfrm>
              <a:off x="-1204885" y="3208203"/>
              <a:ext cx="897361" cy="430887"/>
            </a:xfrm>
            <a:prstGeom prst="rect">
              <a:avLst/>
            </a:prstGeom>
            <a:solidFill>
              <a:schemeClr val="bg1"/>
            </a:solidFill>
          </p:spPr>
          <p:txBody>
            <a:bodyPr wrap="square" rtlCol="0">
              <a:spAutoFit/>
            </a:bodyPr>
            <a:lstStyle/>
            <a:p>
              <a:pPr algn="ctr"/>
              <a:r>
                <a:rPr lang="fr-FR" sz="1100" dirty="0"/>
                <a:t>Premier stimulus</a:t>
              </a:r>
              <a:endParaRPr lang="en-US" sz="1100" dirty="0"/>
            </a:p>
          </p:txBody>
        </p:sp>
      </p:grpSp>
      <p:sp>
        <p:nvSpPr>
          <p:cNvPr id="4" name="Slide Number Placeholder 3">
            <a:extLst>
              <a:ext uri="{FF2B5EF4-FFF2-40B4-BE49-F238E27FC236}">
                <a16:creationId xmlns:a16="http://schemas.microsoft.com/office/drawing/2014/main" id="{05B48B0C-4943-D630-1AC8-72D9FF514503}"/>
              </a:ext>
            </a:extLst>
          </p:cNvPr>
          <p:cNvSpPr>
            <a:spLocks noGrp="1"/>
          </p:cNvSpPr>
          <p:nvPr>
            <p:ph type="sldNum" sz="quarter" idx="12"/>
          </p:nvPr>
        </p:nvSpPr>
        <p:spPr/>
        <p:txBody>
          <a:bodyPr/>
          <a:lstStyle/>
          <a:p>
            <a:fld id="{F95E6910-D586-4B1A-BC87-A1DD68C0FBEB}" type="slidenum">
              <a:rPr lang="en-US" smtClean="0"/>
              <a:t>3</a:t>
            </a:fld>
            <a:endParaRPr lang="en-US"/>
          </a:p>
        </p:txBody>
      </p:sp>
      <p:sp>
        <p:nvSpPr>
          <p:cNvPr id="11" name="TextBox 10">
            <a:extLst>
              <a:ext uri="{FF2B5EF4-FFF2-40B4-BE49-F238E27FC236}">
                <a16:creationId xmlns:a16="http://schemas.microsoft.com/office/drawing/2014/main" id="{8BEEA24A-03F8-466B-1C92-41D69FB20C05}"/>
              </a:ext>
            </a:extLst>
          </p:cNvPr>
          <p:cNvSpPr txBox="1"/>
          <p:nvPr/>
        </p:nvSpPr>
        <p:spPr>
          <a:xfrm>
            <a:off x="169923" y="2266943"/>
            <a:ext cx="5669010" cy="2185214"/>
          </a:xfrm>
          <a:prstGeom prst="rect">
            <a:avLst/>
          </a:prstGeom>
          <a:noFill/>
        </p:spPr>
        <p:txBody>
          <a:bodyPr wrap="square" rtlCol="0" anchor="ctr">
            <a:spAutoFit/>
          </a:bodyPr>
          <a:lstStyle/>
          <a:p>
            <a:pPr>
              <a:spcAft>
                <a:spcPts val="600"/>
              </a:spcAft>
            </a:pPr>
            <a:r>
              <a:rPr lang="fr-FR" dirty="0">
                <a:solidFill>
                  <a:schemeClr val="bg2">
                    <a:lumMod val="25000"/>
                  </a:schemeClr>
                </a:solidFill>
              </a:rPr>
              <a:t>Pour agir sur le monde, l’être humain à besoin d’</a:t>
            </a:r>
            <a:r>
              <a:rPr lang="fr-FR" dirty="0">
                <a:solidFill>
                  <a:srgbClr val="0070C0"/>
                </a:solidFill>
              </a:rPr>
              <a:t>estimer</a:t>
            </a:r>
            <a:r>
              <a:rPr lang="fr-FR" dirty="0">
                <a:solidFill>
                  <a:schemeClr val="bg2">
                    <a:lumMod val="25000"/>
                  </a:schemeClr>
                </a:solidFill>
              </a:rPr>
              <a:t> l’état actuel ou futur du monde (</a:t>
            </a:r>
            <a:r>
              <a:rPr lang="fr-FR" b="1" dirty="0">
                <a:solidFill>
                  <a:schemeClr val="bg2">
                    <a:lumMod val="25000"/>
                  </a:schemeClr>
                </a:solidFill>
              </a:rPr>
              <a:t>prédiction</a:t>
            </a:r>
            <a:r>
              <a:rPr lang="fr-FR" dirty="0">
                <a:solidFill>
                  <a:schemeClr val="bg2">
                    <a:lumMod val="25000"/>
                  </a:schemeClr>
                </a:solidFill>
              </a:rPr>
              <a:t>). </a:t>
            </a:r>
            <a:br>
              <a:rPr lang="fr-FR" dirty="0">
                <a:solidFill>
                  <a:schemeClr val="bg2">
                    <a:lumMod val="25000"/>
                  </a:schemeClr>
                </a:solidFill>
              </a:rPr>
            </a:br>
            <a:r>
              <a:rPr lang="fr-FR" dirty="0">
                <a:solidFill>
                  <a:schemeClr val="bg2">
                    <a:lumMod val="25000"/>
                  </a:schemeClr>
                </a:solidFill>
              </a:rPr>
              <a:t>Pour ce faire, il </a:t>
            </a:r>
            <a:r>
              <a:rPr lang="fr-FR" dirty="0">
                <a:solidFill>
                  <a:srgbClr val="0070C0"/>
                </a:solidFill>
              </a:rPr>
              <a:t>accumule de l’évidence</a:t>
            </a:r>
            <a:r>
              <a:rPr lang="fr-FR" dirty="0">
                <a:solidFill>
                  <a:schemeClr val="bg2">
                    <a:lumMod val="25000"/>
                  </a:schemeClr>
                </a:solidFill>
              </a:rPr>
              <a:t> en faveur d’une estimation (</a:t>
            </a:r>
            <a:r>
              <a:rPr lang="fr-FR" b="1" dirty="0">
                <a:solidFill>
                  <a:schemeClr val="bg2">
                    <a:lumMod val="25000"/>
                  </a:schemeClr>
                </a:solidFill>
              </a:rPr>
              <a:t>signal + bruit</a:t>
            </a:r>
            <a:r>
              <a:rPr lang="fr-FR" dirty="0">
                <a:solidFill>
                  <a:schemeClr val="bg2">
                    <a:lumMod val="25000"/>
                  </a:schemeClr>
                </a:solidFill>
              </a:rPr>
              <a:t>).</a:t>
            </a:r>
          </a:p>
          <a:p>
            <a:pPr>
              <a:spcAft>
                <a:spcPts val="600"/>
              </a:spcAft>
            </a:pPr>
            <a:endParaRPr lang="fr-FR" dirty="0">
              <a:solidFill>
                <a:schemeClr val="bg2">
                  <a:lumMod val="25000"/>
                </a:schemeClr>
              </a:solidFill>
            </a:endParaRPr>
          </a:p>
          <a:p>
            <a:pPr>
              <a:spcAft>
                <a:spcPts val="600"/>
              </a:spcAft>
            </a:pPr>
            <a:r>
              <a:rPr lang="fr-FR" dirty="0">
                <a:solidFill>
                  <a:schemeClr val="bg2">
                    <a:lumMod val="25000"/>
                  </a:schemeClr>
                </a:solidFill>
              </a:rPr>
              <a:t>Les facultés de </a:t>
            </a:r>
            <a:r>
              <a:rPr lang="fr-FR" dirty="0">
                <a:solidFill>
                  <a:srgbClr val="0070C0"/>
                </a:solidFill>
              </a:rPr>
              <a:t>métacognition</a:t>
            </a:r>
            <a:r>
              <a:rPr lang="fr-FR" dirty="0">
                <a:solidFill>
                  <a:schemeClr val="bg2">
                    <a:lumMod val="25000"/>
                  </a:schemeClr>
                </a:solidFill>
              </a:rPr>
              <a:t> participent à ce processus. </a:t>
            </a:r>
          </a:p>
        </p:txBody>
      </p:sp>
      <p:sp>
        <p:nvSpPr>
          <p:cNvPr id="8" name="Title 1">
            <a:extLst>
              <a:ext uri="{FF2B5EF4-FFF2-40B4-BE49-F238E27FC236}">
                <a16:creationId xmlns:a16="http://schemas.microsoft.com/office/drawing/2014/main" id="{4BF5749C-EC69-AB66-A8AD-0DF3803BBCE8}"/>
              </a:ext>
            </a:extLst>
          </p:cNvPr>
          <p:cNvSpPr>
            <a:spLocks noGrp="1"/>
          </p:cNvSpPr>
          <p:nvPr>
            <p:ph type="title"/>
          </p:nvPr>
        </p:nvSpPr>
        <p:spPr>
          <a:xfrm>
            <a:off x="489818" y="-30546"/>
            <a:ext cx="8229600" cy="1325563"/>
          </a:xfrm>
        </p:spPr>
        <p:txBody>
          <a:bodyPr>
            <a:normAutofit/>
          </a:bodyPr>
          <a:lstStyle/>
          <a:p>
            <a:r>
              <a:rPr lang="fr-FR" sz="3200" dirty="0"/>
              <a:t>Estimations et optimalité</a:t>
            </a:r>
            <a:endParaRPr lang="en-US" sz="3200" dirty="0"/>
          </a:p>
        </p:txBody>
      </p:sp>
      <p:grpSp>
        <p:nvGrpSpPr>
          <p:cNvPr id="19" name="Group 18">
            <a:extLst>
              <a:ext uri="{FF2B5EF4-FFF2-40B4-BE49-F238E27FC236}">
                <a16:creationId xmlns:a16="http://schemas.microsoft.com/office/drawing/2014/main" id="{A90D80C5-B7BD-B331-997B-9E60EC8AF3C0}"/>
              </a:ext>
            </a:extLst>
          </p:cNvPr>
          <p:cNvGrpSpPr/>
          <p:nvPr/>
        </p:nvGrpSpPr>
        <p:grpSpPr>
          <a:xfrm>
            <a:off x="7672212" y="234233"/>
            <a:ext cx="4496745" cy="2355096"/>
            <a:chOff x="7672212" y="234233"/>
            <a:chExt cx="4496745" cy="2355096"/>
          </a:xfrm>
        </p:grpSpPr>
        <p:grpSp>
          <p:nvGrpSpPr>
            <p:cNvPr id="20" name="Group 19">
              <a:extLst>
                <a:ext uri="{FF2B5EF4-FFF2-40B4-BE49-F238E27FC236}">
                  <a16:creationId xmlns:a16="http://schemas.microsoft.com/office/drawing/2014/main" id="{8D5BFFD2-BFB2-D8A8-2D34-C56C34569EA5}"/>
                </a:ext>
              </a:extLst>
            </p:cNvPr>
            <p:cNvGrpSpPr/>
            <p:nvPr/>
          </p:nvGrpSpPr>
          <p:grpSpPr>
            <a:xfrm>
              <a:off x="8050616" y="234233"/>
              <a:ext cx="4118341" cy="2355096"/>
              <a:chOff x="8145205" y="1740838"/>
              <a:chExt cx="4118341" cy="2355096"/>
            </a:xfrm>
          </p:grpSpPr>
          <p:pic>
            <p:nvPicPr>
              <p:cNvPr id="23" name="Picture 22" descr="A diagram of a graph&#10;&#10;AI-generated content may be incorrect.">
                <a:extLst>
                  <a:ext uri="{FF2B5EF4-FFF2-40B4-BE49-F238E27FC236}">
                    <a16:creationId xmlns:a16="http://schemas.microsoft.com/office/drawing/2014/main" id="{DCC174E2-89BD-CF7D-DA7D-1941A61552F7}"/>
                  </a:ext>
                </a:extLst>
              </p:cNvPr>
              <p:cNvPicPr>
                <a:picLocks noChangeAspect="1"/>
              </p:cNvPicPr>
              <p:nvPr/>
            </p:nvPicPr>
            <p:blipFill>
              <a:blip r:embed="rId4">
                <a:extLst>
                  <a:ext uri="{28A0092B-C50C-407E-A947-70E740481C1C}">
                    <a14:useLocalDpi xmlns:a14="http://schemas.microsoft.com/office/drawing/2010/main" val="0"/>
                  </a:ext>
                </a:extLst>
              </a:blip>
              <a:srcRect l="31054" t="20309" b="18462"/>
              <a:stretch>
                <a:fillRect/>
              </a:stretch>
            </p:blipFill>
            <p:spPr>
              <a:xfrm>
                <a:off x="8195732" y="1837045"/>
                <a:ext cx="3996267" cy="1991612"/>
              </a:xfrm>
              <a:prstGeom prst="rect">
                <a:avLst/>
              </a:prstGeom>
            </p:spPr>
          </p:pic>
          <p:sp>
            <p:nvSpPr>
              <p:cNvPr id="24" name="TextBox 23">
                <a:extLst>
                  <a:ext uri="{FF2B5EF4-FFF2-40B4-BE49-F238E27FC236}">
                    <a16:creationId xmlns:a16="http://schemas.microsoft.com/office/drawing/2014/main" id="{C3929EAE-7ACC-C484-72F1-FDB90E3BE628}"/>
                  </a:ext>
                </a:extLst>
              </p:cNvPr>
              <p:cNvSpPr txBox="1"/>
              <p:nvPr/>
            </p:nvSpPr>
            <p:spPr>
              <a:xfrm>
                <a:off x="8195733" y="1740838"/>
                <a:ext cx="1422400" cy="261610"/>
              </a:xfrm>
              <a:prstGeom prst="rect">
                <a:avLst/>
              </a:prstGeom>
              <a:solidFill>
                <a:schemeClr val="bg1"/>
              </a:solidFill>
            </p:spPr>
            <p:txBody>
              <a:bodyPr wrap="square" rtlCol="0">
                <a:spAutoFit/>
              </a:bodyPr>
              <a:lstStyle/>
              <a:p>
                <a:pPr algn="ctr"/>
                <a:r>
                  <a:rPr lang="fr-FR" sz="1100" dirty="0"/>
                  <a:t>Seuil de décision</a:t>
                </a:r>
                <a:endParaRPr lang="en-US" sz="1100" dirty="0"/>
              </a:p>
            </p:txBody>
          </p:sp>
          <p:sp>
            <p:nvSpPr>
              <p:cNvPr id="25" name="TextBox 24">
                <a:extLst>
                  <a:ext uri="{FF2B5EF4-FFF2-40B4-BE49-F238E27FC236}">
                    <a16:creationId xmlns:a16="http://schemas.microsoft.com/office/drawing/2014/main" id="{EBA7C486-36DA-18A4-1646-D47510DB2AE3}"/>
                  </a:ext>
                </a:extLst>
              </p:cNvPr>
              <p:cNvSpPr txBox="1"/>
              <p:nvPr/>
            </p:nvSpPr>
            <p:spPr>
              <a:xfrm>
                <a:off x="8145205" y="2581494"/>
                <a:ext cx="757111" cy="430887"/>
              </a:xfrm>
              <a:prstGeom prst="rect">
                <a:avLst/>
              </a:prstGeom>
              <a:solidFill>
                <a:schemeClr val="bg1"/>
              </a:solidFill>
            </p:spPr>
            <p:txBody>
              <a:bodyPr wrap="square" rtlCol="0">
                <a:spAutoFit/>
              </a:bodyPr>
              <a:lstStyle/>
              <a:p>
                <a:pPr algn="ctr"/>
                <a:r>
                  <a:rPr lang="fr-FR" sz="1100" dirty="0"/>
                  <a:t>Point de départ</a:t>
                </a:r>
                <a:endParaRPr lang="en-US" sz="1100" dirty="0"/>
              </a:p>
            </p:txBody>
          </p:sp>
          <p:sp>
            <p:nvSpPr>
              <p:cNvPr id="26" name="TextBox 25">
                <a:extLst>
                  <a:ext uri="{FF2B5EF4-FFF2-40B4-BE49-F238E27FC236}">
                    <a16:creationId xmlns:a16="http://schemas.microsoft.com/office/drawing/2014/main" id="{3E3F72CB-FEAB-2140-F95B-906877056467}"/>
                  </a:ext>
                </a:extLst>
              </p:cNvPr>
              <p:cNvSpPr txBox="1"/>
              <p:nvPr/>
            </p:nvSpPr>
            <p:spPr>
              <a:xfrm>
                <a:off x="11457188" y="3834324"/>
                <a:ext cx="656057" cy="261610"/>
              </a:xfrm>
              <a:prstGeom prst="rect">
                <a:avLst/>
              </a:prstGeom>
              <a:solidFill>
                <a:schemeClr val="bg1"/>
              </a:solidFill>
            </p:spPr>
            <p:txBody>
              <a:bodyPr wrap="square" rtlCol="0">
                <a:spAutoFit/>
              </a:bodyPr>
              <a:lstStyle/>
              <a:p>
                <a:pPr algn="ctr"/>
                <a:r>
                  <a:rPr lang="fr-FR" sz="1100" dirty="0"/>
                  <a:t>temps</a:t>
                </a:r>
                <a:endParaRPr lang="en-US" sz="1100" dirty="0"/>
              </a:p>
            </p:txBody>
          </p:sp>
          <p:sp>
            <p:nvSpPr>
              <p:cNvPr id="27" name="TextBox 26">
                <a:extLst>
                  <a:ext uri="{FF2B5EF4-FFF2-40B4-BE49-F238E27FC236}">
                    <a16:creationId xmlns:a16="http://schemas.microsoft.com/office/drawing/2014/main" id="{81CA17E3-E440-F13D-7721-4842814D1EB7}"/>
                  </a:ext>
                </a:extLst>
              </p:cNvPr>
              <p:cNvSpPr txBox="1"/>
              <p:nvPr/>
            </p:nvSpPr>
            <p:spPr>
              <a:xfrm>
                <a:off x="10440663" y="2157879"/>
                <a:ext cx="1822883" cy="600164"/>
              </a:xfrm>
              <a:prstGeom prst="rect">
                <a:avLst/>
              </a:prstGeom>
              <a:solidFill>
                <a:schemeClr val="bg1"/>
              </a:solidFill>
            </p:spPr>
            <p:txBody>
              <a:bodyPr wrap="square" rtlCol="0">
                <a:spAutoFit/>
              </a:bodyPr>
              <a:lstStyle/>
              <a:p>
                <a:pPr algn="ctr"/>
                <a:r>
                  <a:rPr lang="fr-FR" sz="1100" b="1" dirty="0">
                    <a:solidFill>
                      <a:schemeClr val="accent2"/>
                    </a:solidFill>
                  </a:rPr>
                  <a:t>Evidence sensorielle par unité de temps </a:t>
                </a:r>
                <a:br>
                  <a:rPr lang="fr-FR" sz="1100" b="1" dirty="0">
                    <a:solidFill>
                      <a:schemeClr val="accent2"/>
                    </a:solidFill>
                  </a:rPr>
                </a:br>
                <a:r>
                  <a:rPr lang="fr-FR" sz="1100" b="1" dirty="0">
                    <a:solidFill>
                      <a:schemeClr val="accent2"/>
                    </a:solidFill>
                  </a:rPr>
                  <a:t>(taux de dérive)</a:t>
                </a:r>
                <a:endParaRPr lang="en-US" sz="1100" b="1" dirty="0">
                  <a:solidFill>
                    <a:schemeClr val="accent2"/>
                  </a:solidFill>
                </a:endParaRPr>
              </a:p>
            </p:txBody>
          </p:sp>
          <p:sp>
            <p:nvSpPr>
              <p:cNvPr id="28" name="TextBox 27">
                <a:extLst>
                  <a:ext uri="{FF2B5EF4-FFF2-40B4-BE49-F238E27FC236}">
                    <a16:creationId xmlns:a16="http://schemas.microsoft.com/office/drawing/2014/main" id="{4076B100-FD6F-A9F5-9D4B-2ED7E1419656}"/>
                  </a:ext>
                </a:extLst>
              </p:cNvPr>
              <p:cNvSpPr txBox="1"/>
              <p:nvPr/>
            </p:nvSpPr>
            <p:spPr>
              <a:xfrm>
                <a:off x="11353800" y="1740838"/>
                <a:ext cx="801511" cy="430887"/>
              </a:xfrm>
              <a:prstGeom prst="rect">
                <a:avLst/>
              </a:prstGeom>
              <a:solidFill>
                <a:schemeClr val="bg1"/>
              </a:solidFill>
            </p:spPr>
            <p:txBody>
              <a:bodyPr wrap="square" rtlCol="0">
                <a:spAutoFit/>
              </a:bodyPr>
              <a:lstStyle/>
              <a:p>
                <a:pPr algn="ctr"/>
                <a:r>
                  <a:rPr lang="fr-FR" sz="1100" b="1" dirty="0">
                    <a:solidFill>
                      <a:srgbClr val="0070C0"/>
                    </a:solidFill>
                  </a:rPr>
                  <a:t>Droite (correct)</a:t>
                </a:r>
                <a:endParaRPr lang="en-US" sz="1100" b="1" dirty="0">
                  <a:solidFill>
                    <a:srgbClr val="0070C0"/>
                  </a:solidFill>
                </a:endParaRPr>
              </a:p>
            </p:txBody>
          </p:sp>
          <p:sp>
            <p:nvSpPr>
              <p:cNvPr id="29" name="TextBox 28">
                <a:extLst>
                  <a:ext uri="{FF2B5EF4-FFF2-40B4-BE49-F238E27FC236}">
                    <a16:creationId xmlns:a16="http://schemas.microsoft.com/office/drawing/2014/main" id="{63B2BC36-D5B7-4432-C906-05FCFD8585EA}"/>
                  </a:ext>
                </a:extLst>
              </p:cNvPr>
              <p:cNvSpPr txBox="1"/>
              <p:nvPr/>
            </p:nvSpPr>
            <p:spPr>
              <a:xfrm>
                <a:off x="11308643" y="3279497"/>
                <a:ext cx="877237" cy="430887"/>
              </a:xfrm>
              <a:prstGeom prst="rect">
                <a:avLst/>
              </a:prstGeom>
              <a:solidFill>
                <a:schemeClr val="bg1"/>
              </a:solidFill>
            </p:spPr>
            <p:txBody>
              <a:bodyPr wrap="square" rtlCol="0">
                <a:spAutoFit/>
              </a:bodyPr>
              <a:lstStyle/>
              <a:p>
                <a:pPr algn="ctr"/>
                <a:r>
                  <a:rPr lang="fr-FR" sz="1100" b="1" dirty="0">
                    <a:solidFill>
                      <a:srgbClr val="FFC000"/>
                    </a:solidFill>
                  </a:rPr>
                  <a:t>Gauche (incorrect)</a:t>
                </a:r>
                <a:endParaRPr lang="en-US" sz="1100" b="1" dirty="0">
                  <a:solidFill>
                    <a:srgbClr val="FFC000"/>
                  </a:solidFill>
                </a:endParaRPr>
              </a:p>
            </p:txBody>
          </p:sp>
        </p:grpSp>
        <p:cxnSp>
          <p:nvCxnSpPr>
            <p:cNvPr id="21" name="Connecteur droit avec flèche 20">
              <a:extLst>
                <a:ext uri="{FF2B5EF4-FFF2-40B4-BE49-F238E27FC236}">
                  <a16:creationId xmlns:a16="http://schemas.microsoft.com/office/drawing/2014/main" id="{51F150F5-1CA6-D54E-6D48-734569C9C2DD}"/>
                </a:ext>
              </a:extLst>
            </p:cNvPr>
            <p:cNvCxnSpPr>
              <a:cxnSpLocks/>
            </p:cNvCxnSpPr>
            <p:nvPr/>
          </p:nvCxnSpPr>
          <p:spPr>
            <a:xfrm>
              <a:off x="7672212" y="1335183"/>
              <a:ext cx="4289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BC1E333-A4F6-1112-AEB7-B5C82034D7CE}"/>
                </a:ext>
              </a:extLst>
            </p:cNvPr>
            <p:cNvSpPr/>
            <p:nvPr/>
          </p:nvSpPr>
          <p:spPr>
            <a:xfrm>
              <a:off x="9999957" y="665120"/>
              <a:ext cx="436815" cy="438764"/>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C5035165-A0DF-63CD-3D8F-5360438F234B}"/>
              </a:ext>
            </a:extLst>
          </p:cNvPr>
          <p:cNvGrpSpPr/>
          <p:nvPr/>
        </p:nvGrpSpPr>
        <p:grpSpPr>
          <a:xfrm>
            <a:off x="6295546" y="1170919"/>
            <a:ext cx="5017390" cy="3635503"/>
            <a:chOff x="6295546" y="1044799"/>
            <a:chExt cx="5017390" cy="3635503"/>
          </a:xfrm>
        </p:grpSpPr>
        <p:grpSp>
          <p:nvGrpSpPr>
            <p:cNvPr id="38" name="Group 37">
              <a:extLst>
                <a:ext uri="{FF2B5EF4-FFF2-40B4-BE49-F238E27FC236}">
                  <a16:creationId xmlns:a16="http://schemas.microsoft.com/office/drawing/2014/main" id="{A1628231-ABB1-13D6-CCBA-E58E6F8D91B5}"/>
                </a:ext>
              </a:extLst>
            </p:cNvPr>
            <p:cNvGrpSpPr/>
            <p:nvPr/>
          </p:nvGrpSpPr>
          <p:grpSpPr>
            <a:xfrm>
              <a:off x="6295546" y="2344142"/>
              <a:ext cx="5017390" cy="2336160"/>
              <a:chOff x="6295546" y="2344142"/>
              <a:chExt cx="5017390" cy="2336160"/>
            </a:xfrm>
          </p:grpSpPr>
          <p:grpSp>
            <p:nvGrpSpPr>
              <p:cNvPr id="40" name="Group 39">
                <a:extLst>
                  <a:ext uri="{FF2B5EF4-FFF2-40B4-BE49-F238E27FC236}">
                    <a16:creationId xmlns:a16="http://schemas.microsoft.com/office/drawing/2014/main" id="{810D40DC-DE2E-C887-C043-C4F43A86DC75}"/>
                  </a:ext>
                </a:extLst>
              </p:cNvPr>
              <p:cNvGrpSpPr/>
              <p:nvPr/>
            </p:nvGrpSpPr>
            <p:grpSpPr>
              <a:xfrm>
                <a:off x="6563820" y="2344142"/>
                <a:ext cx="4439133" cy="2141025"/>
                <a:chOff x="6563820" y="2344142"/>
                <a:chExt cx="4439133" cy="2141025"/>
              </a:xfrm>
            </p:grpSpPr>
            <p:grpSp>
              <p:nvGrpSpPr>
                <p:cNvPr id="47" name="Group 46">
                  <a:extLst>
                    <a:ext uri="{FF2B5EF4-FFF2-40B4-BE49-F238E27FC236}">
                      <a16:creationId xmlns:a16="http://schemas.microsoft.com/office/drawing/2014/main" id="{0742154C-3C0B-3363-92DA-A25278D77069}"/>
                    </a:ext>
                  </a:extLst>
                </p:cNvPr>
                <p:cNvGrpSpPr>
                  <a:grpSpLocks noChangeAspect="1"/>
                </p:cNvGrpSpPr>
                <p:nvPr/>
              </p:nvGrpSpPr>
              <p:grpSpPr>
                <a:xfrm>
                  <a:off x="6563820" y="2344142"/>
                  <a:ext cx="4380084" cy="2120716"/>
                  <a:chOff x="6634757" y="2464515"/>
                  <a:chExt cx="4076282" cy="1973624"/>
                </a:xfrm>
              </p:grpSpPr>
              <p:pic>
                <p:nvPicPr>
                  <p:cNvPr id="50" name="Picture 49" descr="A diagram of a model&#10;&#10;AI-generated content may be incorrect.">
                    <a:extLst>
                      <a:ext uri="{FF2B5EF4-FFF2-40B4-BE49-F238E27FC236}">
                        <a16:creationId xmlns:a16="http://schemas.microsoft.com/office/drawing/2014/main" id="{E94ECFE5-AD18-8B25-0D3E-F9AAFE0ED0B2}"/>
                      </a:ext>
                    </a:extLst>
                  </p:cNvPr>
                  <p:cNvPicPr>
                    <a:picLocks noChangeAspect="1"/>
                  </p:cNvPicPr>
                  <p:nvPr/>
                </p:nvPicPr>
                <p:blipFill>
                  <a:blip r:embed="rId5">
                    <a:extLst>
                      <a:ext uri="{28A0092B-C50C-407E-A947-70E740481C1C}">
                        <a14:useLocalDpi xmlns:a14="http://schemas.microsoft.com/office/drawing/2010/main" val="0"/>
                      </a:ext>
                    </a:extLst>
                  </a:blip>
                  <a:srcRect t="10388" r="5285"/>
                  <a:stretch>
                    <a:fillRect/>
                  </a:stretch>
                </p:blipFill>
                <p:spPr>
                  <a:xfrm>
                    <a:off x="6634757" y="2464515"/>
                    <a:ext cx="4076282" cy="1973624"/>
                  </a:xfrm>
                  <a:prstGeom prst="rect">
                    <a:avLst/>
                  </a:prstGeom>
                </p:spPr>
              </p:pic>
              <p:sp>
                <p:nvSpPr>
                  <p:cNvPr id="51" name="TextBox 50">
                    <a:extLst>
                      <a:ext uri="{FF2B5EF4-FFF2-40B4-BE49-F238E27FC236}">
                        <a16:creationId xmlns:a16="http://schemas.microsoft.com/office/drawing/2014/main" id="{CFF19FB0-2D24-4F92-BDF3-8B54C67CC3B7}"/>
                      </a:ext>
                    </a:extLst>
                  </p:cNvPr>
                  <p:cNvSpPr txBox="1"/>
                  <p:nvPr/>
                </p:nvSpPr>
                <p:spPr>
                  <a:xfrm>
                    <a:off x="7023961" y="3489720"/>
                    <a:ext cx="343585" cy="243465"/>
                  </a:xfrm>
                  <a:prstGeom prst="rect">
                    <a:avLst/>
                  </a:prstGeom>
                  <a:solidFill>
                    <a:srgbClr val="FFC000"/>
                  </a:solidFill>
                </p:spPr>
                <p:txBody>
                  <a:bodyPr wrap="square" rtlCol="0" anchor="ctr">
                    <a:spAutoFit/>
                  </a:bodyPr>
                  <a:lstStyle/>
                  <a:p>
                    <a:pPr algn="ctr"/>
                    <a:r>
                      <a:rPr lang="fr-FR" sz="1100" dirty="0"/>
                      <a:t>G</a:t>
                    </a:r>
                    <a:endParaRPr lang="en-US" sz="1100" dirty="0"/>
                  </a:p>
                </p:txBody>
              </p:sp>
              <p:sp>
                <p:nvSpPr>
                  <p:cNvPr id="52" name="TextBox 51">
                    <a:extLst>
                      <a:ext uri="{FF2B5EF4-FFF2-40B4-BE49-F238E27FC236}">
                        <a16:creationId xmlns:a16="http://schemas.microsoft.com/office/drawing/2014/main" id="{0E542307-759C-42B5-4459-4009FBBA03FE}"/>
                      </a:ext>
                    </a:extLst>
                  </p:cNvPr>
                  <p:cNvSpPr txBox="1"/>
                  <p:nvPr/>
                </p:nvSpPr>
                <p:spPr>
                  <a:xfrm>
                    <a:off x="8489697" y="4192452"/>
                    <a:ext cx="343585" cy="243465"/>
                  </a:xfrm>
                  <a:prstGeom prst="rect">
                    <a:avLst/>
                  </a:prstGeom>
                  <a:solidFill>
                    <a:srgbClr val="FFC000"/>
                  </a:solidFill>
                </p:spPr>
                <p:txBody>
                  <a:bodyPr wrap="square" rtlCol="0" anchor="ctr">
                    <a:spAutoFit/>
                  </a:bodyPr>
                  <a:lstStyle/>
                  <a:p>
                    <a:pPr algn="ctr"/>
                    <a:r>
                      <a:rPr lang="fr-FR" sz="1100" dirty="0"/>
                      <a:t>G</a:t>
                    </a:r>
                    <a:endParaRPr lang="en-US" sz="1100" dirty="0"/>
                  </a:p>
                </p:txBody>
              </p:sp>
              <p:sp>
                <p:nvSpPr>
                  <p:cNvPr id="53" name="TextBox 52">
                    <a:extLst>
                      <a:ext uri="{FF2B5EF4-FFF2-40B4-BE49-F238E27FC236}">
                        <a16:creationId xmlns:a16="http://schemas.microsoft.com/office/drawing/2014/main" id="{A1B4F28E-619E-77CA-184A-80116425D310}"/>
                      </a:ext>
                    </a:extLst>
                  </p:cNvPr>
                  <p:cNvSpPr txBox="1"/>
                  <p:nvPr/>
                </p:nvSpPr>
                <p:spPr>
                  <a:xfrm>
                    <a:off x="7610926" y="3499501"/>
                    <a:ext cx="343585" cy="243465"/>
                  </a:xfrm>
                  <a:prstGeom prst="rect">
                    <a:avLst/>
                  </a:prstGeom>
                  <a:solidFill>
                    <a:srgbClr val="0070C0"/>
                  </a:solidFill>
                </p:spPr>
                <p:txBody>
                  <a:bodyPr wrap="square" rtlCol="0" anchor="ctr">
                    <a:spAutoFit/>
                  </a:bodyPr>
                  <a:lstStyle/>
                  <a:p>
                    <a:pPr algn="ctr"/>
                    <a:r>
                      <a:rPr lang="fr-FR" sz="1100" dirty="0"/>
                      <a:t>D</a:t>
                    </a:r>
                    <a:endParaRPr lang="en-US" sz="1100" dirty="0"/>
                  </a:p>
                </p:txBody>
              </p:sp>
              <p:sp>
                <p:nvSpPr>
                  <p:cNvPr id="54" name="TextBox 53">
                    <a:extLst>
                      <a:ext uri="{FF2B5EF4-FFF2-40B4-BE49-F238E27FC236}">
                        <a16:creationId xmlns:a16="http://schemas.microsoft.com/office/drawing/2014/main" id="{747EC59C-6F1D-CCC3-4B88-A1E8C19C1596}"/>
                      </a:ext>
                    </a:extLst>
                  </p:cNvPr>
                  <p:cNvSpPr txBox="1"/>
                  <p:nvPr/>
                </p:nvSpPr>
                <p:spPr>
                  <a:xfrm>
                    <a:off x="8874833" y="4192452"/>
                    <a:ext cx="343585" cy="243465"/>
                  </a:xfrm>
                  <a:prstGeom prst="rect">
                    <a:avLst/>
                  </a:prstGeom>
                  <a:solidFill>
                    <a:srgbClr val="0070C0"/>
                  </a:solidFill>
                </p:spPr>
                <p:txBody>
                  <a:bodyPr wrap="square" rtlCol="0" anchor="ctr">
                    <a:spAutoFit/>
                  </a:bodyPr>
                  <a:lstStyle/>
                  <a:p>
                    <a:pPr algn="ctr"/>
                    <a:r>
                      <a:rPr lang="fr-FR" sz="1100" dirty="0"/>
                      <a:t>D</a:t>
                    </a:r>
                    <a:endParaRPr lang="en-US" sz="1100" dirty="0"/>
                  </a:p>
                </p:txBody>
              </p:sp>
            </p:grpSp>
            <p:sp>
              <p:nvSpPr>
                <p:cNvPr id="48" name="Rectangle 47">
                  <a:extLst>
                    <a:ext uri="{FF2B5EF4-FFF2-40B4-BE49-F238E27FC236}">
                      <a16:creationId xmlns:a16="http://schemas.microsoft.com/office/drawing/2014/main" id="{16520D46-A906-5005-9593-E835AA0032B3}"/>
                    </a:ext>
                  </a:extLst>
                </p:cNvPr>
                <p:cNvSpPr/>
                <p:nvPr/>
              </p:nvSpPr>
              <p:spPr>
                <a:xfrm>
                  <a:off x="6689640" y="4185926"/>
                  <a:ext cx="1430500" cy="2992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Directions possibles</a:t>
                  </a:r>
                  <a:endParaRPr lang="en-US" sz="1100" dirty="0">
                    <a:solidFill>
                      <a:schemeClr val="tx1"/>
                    </a:solidFill>
                  </a:endParaRPr>
                </a:p>
              </p:txBody>
            </p:sp>
            <p:sp>
              <p:nvSpPr>
                <p:cNvPr id="49" name="Rectangle 48">
                  <a:extLst>
                    <a:ext uri="{FF2B5EF4-FFF2-40B4-BE49-F238E27FC236}">
                      <a16:creationId xmlns:a16="http://schemas.microsoft.com/office/drawing/2014/main" id="{33F6AF8B-C728-9C85-F3F8-D1D63B8BEA4C}"/>
                    </a:ext>
                  </a:extLst>
                </p:cNvPr>
                <p:cNvSpPr/>
                <p:nvPr/>
              </p:nvSpPr>
              <p:spPr>
                <a:xfrm>
                  <a:off x="10350920" y="2386215"/>
                  <a:ext cx="652033" cy="3990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CB623372-2EB4-9AB4-6487-41D099915DC2}"/>
                  </a:ext>
                </a:extLst>
              </p:cNvPr>
              <p:cNvSpPr txBox="1"/>
              <p:nvPr/>
            </p:nvSpPr>
            <p:spPr>
              <a:xfrm>
                <a:off x="6295546" y="3019218"/>
                <a:ext cx="1636874" cy="261610"/>
              </a:xfrm>
              <a:prstGeom prst="rect">
                <a:avLst/>
              </a:prstGeom>
              <a:solidFill>
                <a:schemeClr val="bg1"/>
              </a:solidFill>
              <a:ln>
                <a:solidFill>
                  <a:schemeClr val="tx1"/>
                </a:solidFill>
              </a:ln>
            </p:spPr>
            <p:txBody>
              <a:bodyPr wrap="square" rtlCol="0">
                <a:spAutoFit/>
              </a:bodyPr>
              <a:lstStyle/>
              <a:p>
                <a:pPr algn="ctr"/>
                <a:r>
                  <a:rPr lang="fr-FR" sz="1100" dirty="0"/>
                  <a:t>Incertitude sensorielle</a:t>
                </a:r>
                <a:endParaRPr lang="en-US" sz="1100" dirty="0"/>
              </a:p>
            </p:txBody>
          </p:sp>
          <p:sp>
            <p:nvSpPr>
              <p:cNvPr id="42" name="TextBox 41">
                <a:extLst>
                  <a:ext uri="{FF2B5EF4-FFF2-40B4-BE49-F238E27FC236}">
                    <a16:creationId xmlns:a16="http://schemas.microsoft.com/office/drawing/2014/main" id="{9918CF57-8AF2-5500-E3C6-62DB9418E24B}"/>
                  </a:ext>
                </a:extLst>
              </p:cNvPr>
              <p:cNvSpPr txBox="1"/>
              <p:nvPr/>
            </p:nvSpPr>
            <p:spPr>
              <a:xfrm>
                <a:off x="8314986" y="2920439"/>
                <a:ext cx="1311722" cy="430887"/>
              </a:xfrm>
              <a:prstGeom prst="rect">
                <a:avLst/>
              </a:prstGeom>
              <a:solidFill>
                <a:schemeClr val="bg1"/>
              </a:solidFill>
              <a:ln>
                <a:solidFill>
                  <a:schemeClr val="tx1"/>
                </a:solidFill>
              </a:ln>
            </p:spPr>
            <p:txBody>
              <a:bodyPr wrap="square" rtlCol="0">
                <a:spAutoFit/>
              </a:bodyPr>
              <a:lstStyle/>
              <a:p>
                <a:pPr algn="ctr"/>
                <a:r>
                  <a:rPr lang="fr-FR" sz="1100" dirty="0"/>
                  <a:t>Confiance propositionnelle</a:t>
                </a:r>
                <a:endParaRPr lang="en-US" sz="1100" dirty="0"/>
              </a:p>
            </p:txBody>
          </p:sp>
          <p:sp>
            <p:nvSpPr>
              <p:cNvPr id="43" name="TextBox 42">
                <a:extLst>
                  <a:ext uri="{FF2B5EF4-FFF2-40B4-BE49-F238E27FC236}">
                    <a16:creationId xmlns:a16="http://schemas.microsoft.com/office/drawing/2014/main" id="{458C98D7-7B99-63F8-63DA-3AB396D658C1}"/>
                  </a:ext>
                </a:extLst>
              </p:cNvPr>
              <p:cNvSpPr txBox="1"/>
              <p:nvPr/>
            </p:nvSpPr>
            <p:spPr>
              <a:xfrm>
                <a:off x="9947281" y="3011720"/>
                <a:ext cx="1311722" cy="261610"/>
              </a:xfrm>
              <a:prstGeom prst="rect">
                <a:avLst/>
              </a:prstGeom>
              <a:solidFill>
                <a:schemeClr val="bg1"/>
              </a:solidFill>
              <a:ln>
                <a:solidFill>
                  <a:schemeClr val="tx1"/>
                </a:solidFill>
              </a:ln>
            </p:spPr>
            <p:txBody>
              <a:bodyPr wrap="square" rtlCol="0">
                <a:spAutoFit/>
              </a:bodyPr>
              <a:lstStyle/>
              <a:p>
                <a:pPr algn="ctr"/>
                <a:r>
                  <a:rPr lang="fr-FR" sz="1100" dirty="0"/>
                  <a:t>Diffusion</a:t>
                </a:r>
                <a:endParaRPr lang="en-US" sz="1100" dirty="0"/>
              </a:p>
            </p:txBody>
          </p:sp>
          <p:sp>
            <p:nvSpPr>
              <p:cNvPr id="44" name="TextBox 43">
                <a:extLst>
                  <a:ext uri="{FF2B5EF4-FFF2-40B4-BE49-F238E27FC236}">
                    <a16:creationId xmlns:a16="http://schemas.microsoft.com/office/drawing/2014/main" id="{CB6ADE11-CD89-62F2-C7AC-CF7CF77C1DAA}"/>
                  </a:ext>
                </a:extLst>
              </p:cNvPr>
              <p:cNvSpPr txBox="1"/>
              <p:nvPr/>
            </p:nvSpPr>
            <p:spPr>
              <a:xfrm>
                <a:off x="9580283" y="4249415"/>
                <a:ext cx="1732653" cy="430887"/>
              </a:xfrm>
              <a:prstGeom prst="rect">
                <a:avLst/>
              </a:prstGeom>
              <a:solidFill>
                <a:schemeClr val="bg1"/>
              </a:solidFill>
              <a:ln>
                <a:noFill/>
              </a:ln>
            </p:spPr>
            <p:txBody>
              <a:bodyPr wrap="square" rtlCol="0">
                <a:spAutoFit/>
              </a:bodyPr>
              <a:lstStyle/>
              <a:p>
                <a:pPr algn="ctr"/>
                <a:r>
                  <a:rPr lang="fr-FR" sz="1100" dirty="0"/>
                  <a:t>Comportement basé sur la confiance (décision)</a:t>
                </a:r>
                <a:endParaRPr lang="en-US" sz="1100" dirty="0"/>
              </a:p>
            </p:txBody>
          </p:sp>
          <p:sp>
            <p:nvSpPr>
              <p:cNvPr id="45" name="TextBox 44">
                <a:extLst>
                  <a:ext uri="{FF2B5EF4-FFF2-40B4-BE49-F238E27FC236}">
                    <a16:creationId xmlns:a16="http://schemas.microsoft.com/office/drawing/2014/main" id="{70FDB5D7-415C-C58F-474C-8D05BA2F987B}"/>
                  </a:ext>
                </a:extLst>
              </p:cNvPr>
              <p:cNvSpPr txBox="1"/>
              <p:nvPr/>
            </p:nvSpPr>
            <p:spPr>
              <a:xfrm>
                <a:off x="8897243" y="2370330"/>
                <a:ext cx="1531023" cy="261610"/>
              </a:xfrm>
              <a:prstGeom prst="rect">
                <a:avLst/>
              </a:prstGeom>
              <a:solidFill>
                <a:schemeClr val="bg1"/>
              </a:solidFill>
              <a:ln>
                <a:solidFill>
                  <a:schemeClr val="tx1"/>
                </a:solidFill>
              </a:ln>
            </p:spPr>
            <p:txBody>
              <a:bodyPr wrap="square" rtlCol="0">
                <a:spAutoFit/>
              </a:bodyPr>
              <a:lstStyle/>
              <a:p>
                <a:pPr algn="ctr"/>
                <a:r>
                  <a:rPr lang="fr-FR" sz="1100" dirty="0"/>
                  <a:t>Facteurs additionnels</a:t>
                </a:r>
                <a:endParaRPr lang="en-US" sz="1100" dirty="0"/>
              </a:p>
            </p:txBody>
          </p:sp>
          <p:sp>
            <p:nvSpPr>
              <p:cNvPr id="46" name="TextBox 45">
                <a:extLst>
                  <a:ext uri="{FF2B5EF4-FFF2-40B4-BE49-F238E27FC236}">
                    <a16:creationId xmlns:a16="http://schemas.microsoft.com/office/drawing/2014/main" id="{4F98C885-9BC5-0E17-0899-1F831A77136C}"/>
                  </a:ext>
                </a:extLst>
              </p:cNvPr>
              <p:cNvSpPr txBox="1"/>
              <p:nvPr/>
            </p:nvSpPr>
            <p:spPr>
              <a:xfrm>
                <a:off x="9890269" y="3576319"/>
                <a:ext cx="1311722" cy="261610"/>
              </a:xfrm>
              <a:prstGeom prst="rect">
                <a:avLst/>
              </a:prstGeom>
              <a:solidFill>
                <a:schemeClr val="bg1"/>
              </a:solidFill>
            </p:spPr>
            <p:txBody>
              <a:bodyPr wrap="square" rtlCol="0">
                <a:spAutoFit/>
              </a:bodyPr>
              <a:lstStyle/>
              <a:p>
                <a:pPr algn="ctr"/>
                <a:r>
                  <a:rPr lang="fr-FR" sz="1100" dirty="0"/>
                  <a:t>Communication</a:t>
                </a:r>
                <a:endParaRPr lang="en-US" sz="1100" dirty="0"/>
              </a:p>
            </p:txBody>
          </p:sp>
        </p:grpSp>
        <p:cxnSp>
          <p:nvCxnSpPr>
            <p:cNvPr id="39" name="Straight Connector 38">
              <a:extLst>
                <a:ext uri="{FF2B5EF4-FFF2-40B4-BE49-F238E27FC236}">
                  <a16:creationId xmlns:a16="http://schemas.microsoft.com/office/drawing/2014/main" id="{BCE4B54E-888E-2AB2-F48D-616115D23629}"/>
                </a:ext>
              </a:extLst>
            </p:cNvPr>
            <p:cNvCxnSpPr>
              <a:cxnSpLocks/>
            </p:cNvCxnSpPr>
            <p:nvPr/>
          </p:nvCxnSpPr>
          <p:spPr>
            <a:xfrm flipH="1">
              <a:off x="7908508" y="1044799"/>
              <a:ext cx="2038773" cy="1847761"/>
            </a:xfrm>
            <a:prstGeom prst="line">
              <a:avLst/>
            </a:prstGeom>
            <a:ln>
              <a:solidFill>
                <a:schemeClr val="accent2"/>
              </a:solidFill>
              <a:prstDash val="sysDot"/>
            </a:ln>
          </p:spPr>
          <p:style>
            <a:lnRef idx="2">
              <a:schemeClr val="dk1"/>
            </a:lnRef>
            <a:fillRef idx="0">
              <a:schemeClr val="dk1"/>
            </a:fillRef>
            <a:effectRef idx="1">
              <a:schemeClr val="dk1"/>
            </a:effectRef>
            <a:fontRef idx="minor">
              <a:schemeClr val="tx1"/>
            </a:fontRef>
          </p:style>
        </p:cxnSp>
      </p:grpSp>
      <p:grpSp>
        <p:nvGrpSpPr>
          <p:cNvPr id="55" name="Group 54">
            <a:extLst>
              <a:ext uri="{FF2B5EF4-FFF2-40B4-BE49-F238E27FC236}">
                <a16:creationId xmlns:a16="http://schemas.microsoft.com/office/drawing/2014/main" id="{4CF1018A-CBD6-4EE8-E146-0D6DA4F8D896}"/>
              </a:ext>
            </a:extLst>
          </p:cNvPr>
          <p:cNvGrpSpPr/>
          <p:nvPr/>
        </p:nvGrpSpPr>
        <p:grpSpPr>
          <a:xfrm>
            <a:off x="6297350" y="3518610"/>
            <a:ext cx="4904642" cy="2839670"/>
            <a:chOff x="6297350" y="3518610"/>
            <a:chExt cx="4904642" cy="2839670"/>
          </a:xfrm>
        </p:grpSpPr>
        <p:grpSp>
          <p:nvGrpSpPr>
            <p:cNvPr id="56" name="Group 55">
              <a:extLst>
                <a:ext uri="{FF2B5EF4-FFF2-40B4-BE49-F238E27FC236}">
                  <a16:creationId xmlns:a16="http://schemas.microsoft.com/office/drawing/2014/main" id="{F3D0C139-B01C-8DBD-F578-033C8C1FAF39}"/>
                </a:ext>
              </a:extLst>
            </p:cNvPr>
            <p:cNvGrpSpPr/>
            <p:nvPr/>
          </p:nvGrpSpPr>
          <p:grpSpPr>
            <a:xfrm>
              <a:off x="6297350" y="4162516"/>
              <a:ext cx="4904642" cy="2195764"/>
              <a:chOff x="6297350" y="4162516"/>
              <a:chExt cx="4904642" cy="2195764"/>
            </a:xfrm>
          </p:grpSpPr>
          <p:grpSp>
            <p:nvGrpSpPr>
              <p:cNvPr id="58" name="Group 57">
                <a:extLst>
                  <a:ext uri="{FF2B5EF4-FFF2-40B4-BE49-F238E27FC236}">
                    <a16:creationId xmlns:a16="http://schemas.microsoft.com/office/drawing/2014/main" id="{9D6617AB-CCC1-3E93-6F7C-8318600DB672}"/>
                  </a:ext>
                </a:extLst>
              </p:cNvPr>
              <p:cNvGrpSpPr/>
              <p:nvPr/>
            </p:nvGrpSpPr>
            <p:grpSpPr>
              <a:xfrm>
                <a:off x="6297350" y="4162516"/>
                <a:ext cx="4904642" cy="2195764"/>
                <a:chOff x="6297350" y="4162516"/>
                <a:chExt cx="4904642" cy="2195764"/>
              </a:xfrm>
            </p:grpSpPr>
            <p:grpSp>
              <p:nvGrpSpPr>
                <p:cNvPr id="60" name="Group 59">
                  <a:extLst>
                    <a:ext uri="{FF2B5EF4-FFF2-40B4-BE49-F238E27FC236}">
                      <a16:creationId xmlns:a16="http://schemas.microsoft.com/office/drawing/2014/main" id="{8941EF54-7929-E010-FD48-4863DC153CF4}"/>
                    </a:ext>
                  </a:extLst>
                </p:cNvPr>
                <p:cNvGrpSpPr/>
                <p:nvPr/>
              </p:nvGrpSpPr>
              <p:grpSpPr>
                <a:xfrm>
                  <a:off x="6297350" y="4162516"/>
                  <a:ext cx="4904642" cy="2195764"/>
                  <a:chOff x="6297350" y="4162516"/>
                  <a:chExt cx="4904642" cy="2195764"/>
                </a:xfrm>
              </p:grpSpPr>
              <p:grpSp>
                <p:nvGrpSpPr>
                  <p:cNvPr id="63" name="Group 62">
                    <a:extLst>
                      <a:ext uri="{FF2B5EF4-FFF2-40B4-BE49-F238E27FC236}">
                        <a16:creationId xmlns:a16="http://schemas.microsoft.com/office/drawing/2014/main" id="{4792E258-7F97-9C51-5CED-59388ECA56A1}"/>
                      </a:ext>
                    </a:extLst>
                  </p:cNvPr>
                  <p:cNvGrpSpPr/>
                  <p:nvPr/>
                </p:nvGrpSpPr>
                <p:grpSpPr>
                  <a:xfrm>
                    <a:off x="6297350" y="4564824"/>
                    <a:ext cx="3702607" cy="1793456"/>
                    <a:chOff x="6297350" y="4564824"/>
                    <a:chExt cx="3702607" cy="1793456"/>
                  </a:xfrm>
                </p:grpSpPr>
                <p:grpSp>
                  <p:nvGrpSpPr>
                    <p:cNvPr id="193" name="Group 192">
                      <a:extLst>
                        <a:ext uri="{FF2B5EF4-FFF2-40B4-BE49-F238E27FC236}">
                          <a16:creationId xmlns:a16="http://schemas.microsoft.com/office/drawing/2014/main" id="{3C31B8E5-5BDB-3786-44DA-F0BFFCEF4EDC}"/>
                        </a:ext>
                      </a:extLst>
                    </p:cNvPr>
                    <p:cNvGrpSpPr/>
                    <p:nvPr/>
                  </p:nvGrpSpPr>
                  <p:grpSpPr>
                    <a:xfrm>
                      <a:off x="6297350" y="4564824"/>
                      <a:ext cx="2104123" cy="1787010"/>
                      <a:chOff x="2132967" y="1279896"/>
                      <a:chExt cx="2104123" cy="1787010"/>
                    </a:xfrm>
                  </p:grpSpPr>
                  <p:pic>
                    <p:nvPicPr>
                      <p:cNvPr id="198" name="Image 37">
                        <a:extLst>
                          <a:ext uri="{FF2B5EF4-FFF2-40B4-BE49-F238E27FC236}">
                            <a16:creationId xmlns:a16="http://schemas.microsoft.com/office/drawing/2014/main" id="{B9586048-2397-8B90-E79E-4336DE0BCC66}"/>
                          </a:ext>
                        </a:extLst>
                      </p:cNvPr>
                      <p:cNvPicPr>
                        <a:picLocks noChangeAspect="1"/>
                      </p:cNvPicPr>
                      <p:nvPr/>
                    </p:nvPicPr>
                    <p:blipFill rotWithShape="1">
                      <a:blip r:embed="rId3"/>
                      <a:srcRect l="16899" r="50037" b="1741"/>
                      <a:stretch/>
                    </p:blipFill>
                    <p:spPr>
                      <a:xfrm>
                        <a:off x="2132967" y="1279896"/>
                        <a:ext cx="2104123" cy="1787010"/>
                      </a:xfrm>
                      <a:prstGeom prst="rect">
                        <a:avLst/>
                      </a:prstGeom>
                    </p:spPr>
                  </p:pic>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CAAFF3D7-9EC3-3964-37EC-D01C5BCE725E}"/>
                              </a:ext>
                            </a:extLst>
                          </p:cNvPr>
                          <p:cNvSpPr txBox="1"/>
                          <p:nvPr/>
                        </p:nvSpPr>
                        <p:spPr>
                          <a:xfrm>
                            <a:off x="2244234" y="2513796"/>
                            <a:ext cx="897361" cy="430887"/>
                          </a:xfrm>
                          <a:prstGeom prst="rect">
                            <a:avLst/>
                          </a:prstGeom>
                          <a:solidFill>
                            <a:schemeClr val="bg1"/>
                          </a:solidFill>
                        </p:spPr>
                        <p:txBody>
                          <a:bodyPr wrap="square" rtlCol="0">
                            <a:spAutoFit/>
                          </a:bodyPr>
                          <a:lstStyle/>
                          <a:p>
                            <a:pPr algn="ctr"/>
                            <a:r>
                              <a:rPr lang="fr-FR" sz="1100" dirty="0"/>
                              <a:t>Décision initiale </a:t>
                            </a:r>
                            <a14:m>
                              <m:oMath xmlns:m="http://schemas.openxmlformats.org/officeDocument/2006/math">
                                <m:sSub>
                                  <m:sSubPr>
                                    <m:ctrlPr>
                                      <a:rPr lang="fr-FR" sz="1100" i="1" smtClean="0">
                                        <a:latin typeface="Cambria Math" panose="02040503050406030204" pitchFamily="18" charset="0"/>
                                      </a:rPr>
                                    </m:ctrlPr>
                                  </m:sSubPr>
                                  <m:e>
                                    <m:r>
                                      <a:rPr lang="fr-FR" sz="1100" b="0" i="1" smtClean="0">
                                        <a:latin typeface="Cambria Math" panose="02040503050406030204" pitchFamily="18" charset="0"/>
                                      </a:rPr>
                                      <m:t>𝑎</m:t>
                                    </m:r>
                                  </m:e>
                                  <m:sub>
                                    <m:r>
                                      <a:rPr lang="fr-FR" sz="1100" b="0" i="1" smtClean="0">
                                        <a:latin typeface="Cambria Math" panose="02040503050406030204" pitchFamily="18" charset="0"/>
                                      </a:rPr>
                                      <m:t>𝐼</m:t>
                                    </m:r>
                                  </m:sub>
                                </m:sSub>
                              </m:oMath>
                            </a14:m>
                            <a:endParaRPr lang="en-US" sz="1100" dirty="0"/>
                          </a:p>
                        </p:txBody>
                      </p:sp>
                    </mc:Choice>
                    <mc:Fallback xmlns="">
                      <p:sp>
                        <p:nvSpPr>
                          <p:cNvPr id="199" name="TextBox 198">
                            <a:extLst>
                              <a:ext uri="{FF2B5EF4-FFF2-40B4-BE49-F238E27FC236}">
                                <a16:creationId xmlns:a16="http://schemas.microsoft.com/office/drawing/2014/main" id="{CAAFF3D7-9EC3-3964-37EC-D01C5BCE725E}"/>
                              </a:ext>
                            </a:extLst>
                          </p:cNvPr>
                          <p:cNvSpPr txBox="1">
                            <a:spLocks noRot="1" noChangeAspect="1" noMove="1" noResize="1" noEditPoints="1" noAdjustHandles="1" noChangeArrowheads="1" noChangeShapeType="1" noTextEdit="1"/>
                          </p:cNvSpPr>
                          <p:nvPr/>
                        </p:nvSpPr>
                        <p:spPr>
                          <a:xfrm>
                            <a:off x="2244234" y="2513796"/>
                            <a:ext cx="897361" cy="430887"/>
                          </a:xfrm>
                          <a:prstGeom prst="rect">
                            <a:avLst/>
                          </a:prstGeom>
                          <a:blipFill>
                            <a:blip r:embed="rId6"/>
                            <a:stretch>
                              <a:fillRect t="-1408"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84E8237E-EBB7-93BB-865E-414A49F5E14E}"/>
                              </a:ext>
                            </a:extLst>
                          </p:cNvPr>
                          <p:cNvSpPr txBox="1"/>
                          <p:nvPr/>
                        </p:nvSpPr>
                        <p:spPr>
                          <a:xfrm>
                            <a:off x="3250775" y="2518885"/>
                            <a:ext cx="897361" cy="430887"/>
                          </a:xfrm>
                          <a:prstGeom prst="rect">
                            <a:avLst/>
                          </a:prstGeom>
                          <a:solidFill>
                            <a:schemeClr val="bg1"/>
                          </a:solidFill>
                        </p:spPr>
                        <p:txBody>
                          <a:bodyPr wrap="square" rtlCol="0">
                            <a:spAutoFit/>
                          </a:bodyPr>
                          <a:lstStyle/>
                          <a:p>
                            <a:pPr algn="ctr"/>
                            <a:r>
                              <a:rPr lang="fr-FR" sz="1100" dirty="0"/>
                              <a:t>Confiance </a:t>
                            </a:r>
                            <a14:m>
                              <m:oMath xmlns:m="http://schemas.openxmlformats.org/officeDocument/2006/math">
                                <m:sSub>
                                  <m:sSubPr>
                                    <m:ctrlPr>
                                      <a:rPr lang="fr-FR" sz="1100" i="1" smtClean="0">
                                        <a:latin typeface="Cambria Math" panose="02040503050406030204" pitchFamily="18" charset="0"/>
                                      </a:rPr>
                                    </m:ctrlPr>
                                  </m:sSubPr>
                                  <m:e>
                                    <m:r>
                                      <a:rPr lang="fr-FR" sz="1100" b="0" i="1" smtClean="0">
                                        <a:latin typeface="Cambria Math" panose="02040503050406030204" pitchFamily="18" charset="0"/>
                                      </a:rPr>
                                      <m:t>𝑐</m:t>
                                    </m:r>
                                  </m:e>
                                  <m:sub>
                                    <m:r>
                                      <a:rPr lang="fr-FR" sz="1100" b="0" i="1" smtClean="0">
                                        <a:latin typeface="Cambria Math" panose="02040503050406030204" pitchFamily="18" charset="0"/>
                                      </a:rPr>
                                      <m:t>𝐼</m:t>
                                    </m:r>
                                  </m:sub>
                                </m:sSub>
                              </m:oMath>
                            </a14:m>
                            <a:endParaRPr lang="en-US" sz="1100" dirty="0"/>
                          </a:p>
                        </p:txBody>
                      </p:sp>
                    </mc:Choice>
                    <mc:Fallback xmlns="">
                      <p:sp>
                        <p:nvSpPr>
                          <p:cNvPr id="200" name="TextBox 199">
                            <a:extLst>
                              <a:ext uri="{FF2B5EF4-FFF2-40B4-BE49-F238E27FC236}">
                                <a16:creationId xmlns:a16="http://schemas.microsoft.com/office/drawing/2014/main" id="{84E8237E-EBB7-93BB-865E-414A49F5E14E}"/>
                              </a:ext>
                            </a:extLst>
                          </p:cNvPr>
                          <p:cNvSpPr txBox="1">
                            <a:spLocks noRot="1" noChangeAspect="1" noMove="1" noResize="1" noEditPoints="1" noAdjustHandles="1" noChangeArrowheads="1" noChangeShapeType="1" noTextEdit="1"/>
                          </p:cNvSpPr>
                          <p:nvPr/>
                        </p:nvSpPr>
                        <p:spPr>
                          <a:xfrm>
                            <a:off x="3250775" y="2518885"/>
                            <a:ext cx="897361" cy="430887"/>
                          </a:xfrm>
                          <a:prstGeom prst="rect">
                            <a:avLst/>
                          </a:prstGeom>
                          <a:blipFill>
                            <a:blip r:embed="rId7"/>
                            <a:stretch>
                              <a:fillRect t="-1408"/>
                            </a:stretch>
                          </a:blipFill>
                        </p:spPr>
                        <p:txBody>
                          <a:bodyPr/>
                          <a:lstStyle/>
                          <a:p>
                            <a:r>
                              <a:rPr lang="en-US">
                                <a:noFill/>
                              </a:rPr>
                              <a:t> </a:t>
                            </a:r>
                          </a:p>
                        </p:txBody>
                      </p:sp>
                    </mc:Fallback>
                  </mc:AlternateContent>
                </p:grpSp>
                <p:pic>
                  <p:nvPicPr>
                    <p:cNvPr id="194" name="Image 34">
                      <a:extLst>
                        <a:ext uri="{FF2B5EF4-FFF2-40B4-BE49-F238E27FC236}">
                          <a16:creationId xmlns:a16="http://schemas.microsoft.com/office/drawing/2014/main" id="{BBF2AC33-9413-2B01-7C95-71EF9350A813}"/>
                        </a:ext>
                      </a:extLst>
                    </p:cNvPr>
                    <p:cNvPicPr>
                      <a:picLocks noChangeAspect="1"/>
                    </p:cNvPicPr>
                    <p:nvPr/>
                  </p:nvPicPr>
                  <p:blipFill rotWithShape="1">
                    <a:blip r:embed="rId3"/>
                    <a:srcRect l="49796" t="9995" r="33363" b="1741"/>
                    <a:stretch>
                      <a:fillRect/>
                    </a:stretch>
                  </p:blipFill>
                  <p:spPr>
                    <a:xfrm>
                      <a:off x="8786610" y="4753053"/>
                      <a:ext cx="1071718" cy="1605227"/>
                    </a:xfrm>
                    <a:prstGeom prst="rect">
                      <a:avLst/>
                    </a:prstGeom>
                  </p:spPr>
                </p:pic>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C6E6C8FE-A527-9DA0-0D93-36450532B1D6}"/>
                            </a:ext>
                          </a:extLst>
                        </p:cNvPr>
                        <p:cNvSpPr txBox="1"/>
                        <p:nvPr/>
                      </p:nvSpPr>
                      <p:spPr>
                        <a:xfrm>
                          <a:off x="8629189" y="5804623"/>
                          <a:ext cx="1370768" cy="430887"/>
                        </a:xfrm>
                        <a:prstGeom prst="rect">
                          <a:avLst/>
                        </a:prstGeom>
                        <a:solidFill>
                          <a:schemeClr val="bg1"/>
                        </a:solidFill>
                      </p:spPr>
                      <p:txBody>
                        <a:bodyPr wrap="square" rtlCol="0">
                          <a:spAutoFit/>
                        </a:bodyPr>
                        <a:lstStyle/>
                        <a:p>
                          <a:pPr algn="ctr"/>
                          <a:r>
                            <a:rPr lang="fr-FR" sz="1100" dirty="0"/>
                            <a:t>Recherche d’informations </a:t>
                          </a:r>
                          <a14:m>
                            <m:oMath xmlns:m="http://schemas.openxmlformats.org/officeDocument/2006/math">
                              <m:sSub>
                                <m:sSubPr>
                                  <m:ctrlPr>
                                    <a:rPr lang="fr-FR" sz="1100" i="1" smtClean="0">
                                      <a:latin typeface="Cambria Math" panose="02040503050406030204" pitchFamily="18" charset="0"/>
                                    </a:rPr>
                                  </m:ctrlPr>
                                </m:sSubPr>
                                <m:e>
                                  <m:r>
                                    <a:rPr lang="fr-FR" sz="1100" b="0" i="1" smtClean="0">
                                      <a:latin typeface="Cambria Math" panose="02040503050406030204" pitchFamily="18" charset="0"/>
                                    </a:rPr>
                                    <m:t>𝑟</m:t>
                                  </m:r>
                                </m:e>
                                <m:sub>
                                  <m:r>
                                    <a:rPr lang="fr-FR" sz="1100" b="0" i="1" smtClean="0">
                                      <a:latin typeface="Cambria Math" panose="02040503050406030204" pitchFamily="18" charset="0"/>
                                    </a:rPr>
                                    <m:t>𝐼</m:t>
                                  </m:r>
                                </m:sub>
                              </m:sSub>
                            </m:oMath>
                          </a14:m>
                          <a:endParaRPr lang="en-US" sz="1100" dirty="0"/>
                        </a:p>
                      </p:txBody>
                    </p:sp>
                  </mc:Choice>
                  <mc:Fallback xmlns="">
                    <p:sp>
                      <p:nvSpPr>
                        <p:cNvPr id="195" name="TextBox 194">
                          <a:extLst>
                            <a:ext uri="{FF2B5EF4-FFF2-40B4-BE49-F238E27FC236}">
                              <a16:creationId xmlns:a16="http://schemas.microsoft.com/office/drawing/2014/main" id="{C6E6C8FE-A527-9DA0-0D93-36450532B1D6}"/>
                            </a:ext>
                          </a:extLst>
                        </p:cNvPr>
                        <p:cNvSpPr txBox="1">
                          <a:spLocks noRot="1" noChangeAspect="1" noMove="1" noResize="1" noEditPoints="1" noAdjustHandles="1" noChangeArrowheads="1" noChangeShapeType="1" noTextEdit="1"/>
                        </p:cNvSpPr>
                        <p:nvPr/>
                      </p:nvSpPr>
                      <p:spPr>
                        <a:xfrm>
                          <a:off x="8629189" y="5804623"/>
                          <a:ext cx="1370768" cy="430887"/>
                        </a:xfrm>
                        <a:prstGeom prst="rect">
                          <a:avLst/>
                        </a:prstGeom>
                        <a:blipFill>
                          <a:blip r:embed="rId8"/>
                          <a:stretch>
                            <a:fillRect t="-1408" b="-8451"/>
                          </a:stretch>
                        </a:blipFill>
                      </p:spPr>
                      <p:txBody>
                        <a:bodyPr/>
                        <a:lstStyle/>
                        <a:p>
                          <a:r>
                            <a:rPr lang="en-US">
                              <a:noFill/>
                            </a:rPr>
                            <a:t> </a:t>
                          </a:r>
                        </a:p>
                      </p:txBody>
                    </p:sp>
                  </mc:Fallback>
                </mc:AlternateContent>
                <p:sp>
                  <p:nvSpPr>
                    <p:cNvPr id="196" name="Isosceles Triangle 195">
                      <a:extLst>
                        <a:ext uri="{FF2B5EF4-FFF2-40B4-BE49-F238E27FC236}">
                          <a16:creationId xmlns:a16="http://schemas.microsoft.com/office/drawing/2014/main" id="{5AE7B9DF-25CA-38E7-47BB-4BD6633C3F4F}"/>
                        </a:ext>
                      </a:extLst>
                    </p:cNvPr>
                    <p:cNvSpPr/>
                    <p:nvPr/>
                  </p:nvSpPr>
                  <p:spPr>
                    <a:xfrm rot="10800000">
                      <a:off x="7908509" y="5222912"/>
                      <a:ext cx="135082" cy="123457"/>
                    </a:xfrm>
                    <a:prstGeom prst="triangl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23562E80-4CB1-6876-E370-11B42A29CC88}"/>
                        </a:ext>
                      </a:extLst>
                    </p:cNvPr>
                    <p:cNvSpPr/>
                    <p:nvPr/>
                  </p:nvSpPr>
                  <p:spPr>
                    <a:xfrm>
                      <a:off x="9060869" y="5349346"/>
                      <a:ext cx="231187" cy="2032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2" name="Connector: Elbow 191">
                    <a:extLst>
                      <a:ext uri="{FF2B5EF4-FFF2-40B4-BE49-F238E27FC236}">
                        <a16:creationId xmlns:a16="http://schemas.microsoft.com/office/drawing/2014/main" id="{FF62A8B9-9D46-83DD-E47F-3C6578C8D895}"/>
                      </a:ext>
                    </a:extLst>
                  </p:cNvPr>
                  <p:cNvCxnSpPr>
                    <a:cxnSpLocks/>
                    <a:stCxn id="57" idx="3"/>
                    <a:endCxn id="198" idx="1"/>
                  </p:cNvCxnSpPr>
                  <p:nvPr/>
                </p:nvCxnSpPr>
                <p:spPr>
                  <a:xfrm flipH="1">
                    <a:off x="6297350" y="4162516"/>
                    <a:ext cx="4904642" cy="1295813"/>
                  </a:xfrm>
                  <a:prstGeom prst="bentConnector5">
                    <a:avLst>
                      <a:gd name="adj1" fmla="val -18804"/>
                      <a:gd name="adj2" fmla="val 190651"/>
                      <a:gd name="adj3" fmla="val 104661"/>
                    </a:avLst>
                  </a:prstGeom>
                  <a:ln>
                    <a:solidFill>
                      <a:schemeClr val="accent2"/>
                    </a:solidFill>
                    <a:prstDash val="sysDot"/>
                    <a:tailEnd type="triangle"/>
                  </a:ln>
                </p:spPr>
                <p:style>
                  <a:lnRef idx="2">
                    <a:schemeClr val="dk1"/>
                  </a:lnRef>
                  <a:fillRef idx="0">
                    <a:schemeClr val="dk1"/>
                  </a:fillRef>
                  <a:effectRef idx="1">
                    <a:schemeClr val="dk1"/>
                  </a:effectRef>
                  <a:fontRef idx="minor">
                    <a:schemeClr val="tx1"/>
                  </a:fontRef>
                </p:style>
              </p:cxnSp>
            </p:grpSp>
            <p:sp>
              <p:nvSpPr>
                <p:cNvPr id="61" name="TextBox 60">
                  <a:extLst>
                    <a:ext uri="{FF2B5EF4-FFF2-40B4-BE49-F238E27FC236}">
                      <a16:creationId xmlns:a16="http://schemas.microsoft.com/office/drawing/2014/main" id="{60415EDB-AE58-C107-992A-8E2F4B0DFEC1}"/>
                    </a:ext>
                  </a:extLst>
                </p:cNvPr>
                <p:cNvSpPr txBox="1"/>
                <p:nvPr/>
              </p:nvSpPr>
              <p:spPr>
                <a:xfrm>
                  <a:off x="6432257" y="5307787"/>
                  <a:ext cx="369192" cy="261610"/>
                </a:xfrm>
                <a:prstGeom prst="rect">
                  <a:avLst/>
                </a:prstGeom>
                <a:solidFill>
                  <a:srgbClr val="FFC000"/>
                </a:solidFill>
              </p:spPr>
              <p:txBody>
                <a:bodyPr wrap="square" rtlCol="0" anchor="ctr">
                  <a:spAutoFit/>
                </a:bodyPr>
                <a:lstStyle/>
                <a:p>
                  <a:pPr algn="ctr"/>
                  <a:r>
                    <a:rPr lang="fr-FR" sz="1100" dirty="0"/>
                    <a:t>G</a:t>
                  </a:r>
                  <a:endParaRPr lang="en-US" sz="1100" dirty="0"/>
                </a:p>
              </p:txBody>
            </p:sp>
            <p:sp>
              <p:nvSpPr>
                <p:cNvPr id="62" name="TextBox 61">
                  <a:extLst>
                    <a:ext uri="{FF2B5EF4-FFF2-40B4-BE49-F238E27FC236}">
                      <a16:creationId xmlns:a16="http://schemas.microsoft.com/office/drawing/2014/main" id="{76FC19D4-5D6D-A922-BEBB-E00A27E74A69}"/>
                    </a:ext>
                  </a:extLst>
                </p:cNvPr>
                <p:cNvSpPr txBox="1"/>
                <p:nvPr/>
              </p:nvSpPr>
              <p:spPr>
                <a:xfrm>
                  <a:off x="6846097" y="5307787"/>
                  <a:ext cx="369192" cy="261610"/>
                </a:xfrm>
                <a:prstGeom prst="rect">
                  <a:avLst/>
                </a:prstGeom>
                <a:solidFill>
                  <a:srgbClr val="0070C0"/>
                </a:solidFill>
              </p:spPr>
              <p:txBody>
                <a:bodyPr wrap="square" rtlCol="0" anchor="ctr">
                  <a:spAutoFit/>
                </a:bodyPr>
                <a:lstStyle/>
                <a:p>
                  <a:pPr algn="ctr"/>
                  <a:r>
                    <a:rPr lang="fr-FR" sz="1100" dirty="0"/>
                    <a:t>D</a:t>
                  </a:r>
                  <a:endParaRPr lang="en-US" sz="1100" dirty="0"/>
                </a:p>
              </p:txBody>
            </p:sp>
          </p:grpSp>
          <p:sp>
            <p:nvSpPr>
              <p:cNvPr id="59" name="Rectangle 58">
                <a:extLst>
                  <a:ext uri="{FF2B5EF4-FFF2-40B4-BE49-F238E27FC236}">
                    <a16:creationId xmlns:a16="http://schemas.microsoft.com/office/drawing/2014/main" id="{5FA25848-EE7D-F7CE-4887-D8C4030E1D96}"/>
                  </a:ext>
                </a:extLst>
              </p:cNvPr>
              <p:cNvSpPr/>
              <p:nvPr/>
            </p:nvSpPr>
            <p:spPr>
              <a:xfrm>
                <a:off x="6836574" y="5307787"/>
                <a:ext cx="378255" cy="2616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Rectangle 56">
              <a:extLst>
                <a:ext uri="{FF2B5EF4-FFF2-40B4-BE49-F238E27FC236}">
                  <a16:creationId xmlns:a16="http://schemas.microsoft.com/office/drawing/2014/main" id="{4B7F038F-52D1-6D65-4D56-4D25C4828EBB}"/>
                </a:ext>
              </a:extLst>
            </p:cNvPr>
            <p:cNvSpPr/>
            <p:nvPr/>
          </p:nvSpPr>
          <p:spPr>
            <a:xfrm>
              <a:off x="9580283" y="3518610"/>
              <a:ext cx="1621709" cy="1287812"/>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ooter Placeholder 1">
            <a:extLst>
              <a:ext uri="{FF2B5EF4-FFF2-40B4-BE49-F238E27FC236}">
                <a16:creationId xmlns:a16="http://schemas.microsoft.com/office/drawing/2014/main" id="{24886E9B-7E69-23A8-819F-1CACA46E4B55}"/>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391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F437F-9F39-BB2D-A237-D591A3343C1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80A19-C56E-E9AA-B332-A162AD2D4513}"/>
              </a:ext>
            </a:extLst>
          </p:cNvPr>
          <p:cNvSpPr>
            <a:spLocks noGrp="1"/>
          </p:cNvSpPr>
          <p:nvPr>
            <p:ph type="sldNum" sz="quarter" idx="12"/>
          </p:nvPr>
        </p:nvSpPr>
        <p:spPr/>
        <p:txBody>
          <a:bodyPr/>
          <a:lstStyle/>
          <a:p>
            <a:fld id="{F95E6910-D586-4B1A-BC87-A1DD68C0FBEB}" type="slidenum">
              <a:rPr lang="en-US" smtClean="0"/>
              <a:t>4</a:t>
            </a:fld>
            <a:endParaRPr lang="en-US"/>
          </a:p>
        </p:txBody>
      </p:sp>
      <p:sp>
        <p:nvSpPr>
          <p:cNvPr id="11" name="TextBox 10">
            <a:extLst>
              <a:ext uri="{FF2B5EF4-FFF2-40B4-BE49-F238E27FC236}">
                <a16:creationId xmlns:a16="http://schemas.microsoft.com/office/drawing/2014/main" id="{730F5E72-000C-C714-CB1B-425521E1F085}"/>
              </a:ext>
            </a:extLst>
          </p:cNvPr>
          <p:cNvSpPr txBox="1"/>
          <p:nvPr/>
        </p:nvSpPr>
        <p:spPr>
          <a:xfrm>
            <a:off x="169923" y="2266943"/>
            <a:ext cx="5669010" cy="2185214"/>
          </a:xfrm>
          <a:prstGeom prst="rect">
            <a:avLst/>
          </a:prstGeom>
          <a:noFill/>
        </p:spPr>
        <p:txBody>
          <a:bodyPr wrap="square" rtlCol="0" anchor="ctr">
            <a:spAutoFit/>
          </a:bodyPr>
          <a:lstStyle/>
          <a:p>
            <a:pPr>
              <a:spcAft>
                <a:spcPts val="600"/>
              </a:spcAft>
            </a:pPr>
            <a:r>
              <a:rPr lang="fr-FR" dirty="0">
                <a:solidFill>
                  <a:schemeClr val="bg2">
                    <a:lumMod val="25000"/>
                  </a:schemeClr>
                </a:solidFill>
              </a:rPr>
              <a:t>Pour agir sur le monde, l’être humain à besoin d’</a:t>
            </a:r>
            <a:r>
              <a:rPr lang="fr-FR" dirty="0">
                <a:solidFill>
                  <a:srgbClr val="0070C0"/>
                </a:solidFill>
              </a:rPr>
              <a:t>estimer</a:t>
            </a:r>
            <a:r>
              <a:rPr lang="fr-FR" dirty="0">
                <a:solidFill>
                  <a:schemeClr val="bg2">
                    <a:lumMod val="25000"/>
                  </a:schemeClr>
                </a:solidFill>
              </a:rPr>
              <a:t> l’état actuel ou futur du monde (</a:t>
            </a:r>
            <a:r>
              <a:rPr lang="fr-FR" b="1" dirty="0">
                <a:solidFill>
                  <a:schemeClr val="bg2">
                    <a:lumMod val="25000"/>
                  </a:schemeClr>
                </a:solidFill>
              </a:rPr>
              <a:t>prédiction</a:t>
            </a:r>
            <a:r>
              <a:rPr lang="fr-FR" dirty="0">
                <a:solidFill>
                  <a:schemeClr val="bg2">
                    <a:lumMod val="25000"/>
                  </a:schemeClr>
                </a:solidFill>
              </a:rPr>
              <a:t>). </a:t>
            </a:r>
            <a:br>
              <a:rPr lang="fr-FR" dirty="0">
                <a:solidFill>
                  <a:schemeClr val="bg2">
                    <a:lumMod val="25000"/>
                  </a:schemeClr>
                </a:solidFill>
              </a:rPr>
            </a:br>
            <a:r>
              <a:rPr lang="fr-FR" dirty="0">
                <a:solidFill>
                  <a:schemeClr val="bg2">
                    <a:lumMod val="25000"/>
                  </a:schemeClr>
                </a:solidFill>
              </a:rPr>
              <a:t>Pour ce faire, il </a:t>
            </a:r>
            <a:r>
              <a:rPr lang="fr-FR" dirty="0">
                <a:solidFill>
                  <a:srgbClr val="0070C0"/>
                </a:solidFill>
              </a:rPr>
              <a:t>accumule de l’évidence</a:t>
            </a:r>
            <a:r>
              <a:rPr lang="fr-FR" dirty="0">
                <a:solidFill>
                  <a:schemeClr val="bg2">
                    <a:lumMod val="25000"/>
                  </a:schemeClr>
                </a:solidFill>
              </a:rPr>
              <a:t> en faveur d’une estimation (</a:t>
            </a:r>
            <a:r>
              <a:rPr lang="fr-FR" b="1" dirty="0">
                <a:solidFill>
                  <a:schemeClr val="bg2">
                    <a:lumMod val="25000"/>
                  </a:schemeClr>
                </a:solidFill>
              </a:rPr>
              <a:t>signal + bruit</a:t>
            </a:r>
            <a:r>
              <a:rPr lang="fr-FR" dirty="0">
                <a:solidFill>
                  <a:schemeClr val="bg2">
                    <a:lumMod val="25000"/>
                  </a:schemeClr>
                </a:solidFill>
              </a:rPr>
              <a:t>).</a:t>
            </a:r>
          </a:p>
          <a:p>
            <a:pPr>
              <a:spcAft>
                <a:spcPts val="600"/>
              </a:spcAft>
            </a:pPr>
            <a:endParaRPr lang="fr-FR" dirty="0">
              <a:solidFill>
                <a:schemeClr val="bg2">
                  <a:lumMod val="25000"/>
                </a:schemeClr>
              </a:solidFill>
            </a:endParaRPr>
          </a:p>
          <a:p>
            <a:pPr>
              <a:spcAft>
                <a:spcPts val="600"/>
              </a:spcAft>
            </a:pPr>
            <a:r>
              <a:rPr lang="fr-FR" dirty="0">
                <a:solidFill>
                  <a:schemeClr val="bg2">
                    <a:lumMod val="25000"/>
                  </a:schemeClr>
                </a:solidFill>
              </a:rPr>
              <a:t>Les facultés de </a:t>
            </a:r>
            <a:r>
              <a:rPr lang="fr-FR" dirty="0">
                <a:solidFill>
                  <a:srgbClr val="0070C0"/>
                </a:solidFill>
              </a:rPr>
              <a:t>métacognition</a:t>
            </a:r>
            <a:r>
              <a:rPr lang="fr-FR" dirty="0">
                <a:solidFill>
                  <a:schemeClr val="bg2">
                    <a:lumMod val="25000"/>
                  </a:schemeClr>
                </a:solidFill>
              </a:rPr>
              <a:t> participent à ce processus. </a:t>
            </a:r>
          </a:p>
        </p:txBody>
      </p:sp>
      <p:sp>
        <p:nvSpPr>
          <p:cNvPr id="8" name="Title 1">
            <a:extLst>
              <a:ext uri="{FF2B5EF4-FFF2-40B4-BE49-F238E27FC236}">
                <a16:creationId xmlns:a16="http://schemas.microsoft.com/office/drawing/2014/main" id="{9D797844-BB00-E977-13FF-290EA54FF6B4}"/>
              </a:ext>
            </a:extLst>
          </p:cNvPr>
          <p:cNvSpPr>
            <a:spLocks noGrp="1"/>
          </p:cNvSpPr>
          <p:nvPr>
            <p:ph type="title"/>
          </p:nvPr>
        </p:nvSpPr>
        <p:spPr>
          <a:xfrm>
            <a:off x="489818" y="-30546"/>
            <a:ext cx="8229600" cy="1325563"/>
          </a:xfrm>
        </p:spPr>
        <p:txBody>
          <a:bodyPr>
            <a:normAutofit/>
          </a:bodyPr>
          <a:lstStyle/>
          <a:p>
            <a:r>
              <a:rPr lang="fr-FR" sz="3200" dirty="0"/>
              <a:t>Estimations et optimalité</a:t>
            </a:r>
            <a:endParaRPr lang="en-US" sz="3200" dirty="0"/>
          </a:p>
        </p:txBody>
      </p:sp>
      <p:grpSp>
        <p:nvGrpSpPr>
          <p:cNvPr id="7" name="Group 6">
            <a:extLst>
              <a:ext uri="{FF2B5EF4-FFF2-40B4-BE49-F238E27FC236}">
                <a16:creationId xmlns:a16="http://schemas.microsoft.com/office/drawing/2014/main" id="{F914225A-D687-3775-B1CE-01B87ECC78E2}"/>
              </a:ext>
            </a:extLst>
          </p:cNvPr>
          <p:cNvGrpSpPr/>
          <p:nvPr/>
        </p:nvGrpSpPr>
        <p:grpSpPr>
          <a:xfrm>
            <a:off x="6444287" y="912767"/>
            <a:ext cx="1082475" cy="1202793"/>
            <a:chOff x="-1341460" y="2732716"/>
            <a:chExt cx="1082475" cy="1202793"/>
          </a:xfrm>
        </p:grpSpPr>
        <p:pic>
          <p:nvPicPr>
            <p:cNvPr id="10" name="Image 8">
              <a:extLst>
                <a:ext uri="{FF2B5EF4-FFF2-40B4-BE49-F238E27FC236}">
                  <a16:creationId xmlns:a16="http://schemas.microsoft.com/office/drawing/2014/main" id="{C22C6419-56F4-9E51-0D31-DDBD45092AE6}"/>
                </a:ext>
              </a:extLst>
            </p:cNvPr>
            <p:cNvPicPr>
              <a:picLocks noChangeAspect="1"/>
            </p:cNvPicPr>
            <p:nvPr/>
          </p:nvPicPr>
          <p:blipFill rotWithShape="1">
            <a:blip r:embed="rId3"/>
            <a:srcRect t="25372" r="82990" b="8492"/>
            <a:stretch>
              <a:fillRect/>
            </a:stretch>
          </p:blipFill>
          <p:spPr>
            <a:xfrm>
              <a:off x="-1341460" y="2732716"/>
              <a:ext cx="1082475" cy="1202793"/>
            </a:xfrm>
            <a:prstGeom prst="rect">
              <a:avLst/>
            </a:prstGeom>
            <a:ln>
              <a:solidFill>
                <a:schemeClr val="bg1"/>
              </a:solidFill>
            </a:ln>
          </p:spPr>
        </p:pic>
        <p:sp>
          <p:nvSpPr>
            <p:cNvPr id="12" name="TextBox 11">
              <a:extLst>
                <a:ext uri="{FF2B5EF4-FFF2-40B4-BE49-F238E27FC236}">
                  <a16:creationId xmlns:a16="http://schemas.microsoft.com/office/drawing/2014/main" id="{F958BF34-243D-CF52-CB56-145DD4378786}"/>
                </a:ext>
              </a:extLst>
            </p:cNvPr>
            <p:cNvSpPr txBox="1"/>
            <p:nvPr/>
          </p:nvSpPr>
          <p:spPr>
            <a:xfrm>
              <a:off x="-1193916" y="3499473"/>
              <a:ext cx="897361" cy="430887"/>
            </a:xfrm>
            <a:prstGeom prst="rect">
              <a:avLst/>
            </a:prstGeom>
            <a:solidFill>
              <a:schemeClr val="bg1"/>
            </a:solidFill>
            <a:ln>
              <a:solidFill>
                <a:schemeClr val="bg1"/>
              </a:solidFill>
            </a:ln>
          </p:spPr>
          <p:txBody>
            <a:bodyPr wrap="square" rtlCol="0">
              <a:spAutoFit/>
            </a:bodyPr>
            <a:lstStyle/>
            <a:p>
              <a:pPr algn="ctr"/>
              <a:r>
                <a:rPr lang="fr-FR" sz="1100" dirty="0">
                  <a:solidFill>
                    <a:srgbClr val="0070C0"/>
                  </a:solidFill>
                </a:rPr>
                <a:t>Deuxième</a:t>
              </a:r>
              <a:br>
                <a:rPr lang="fr-FR" sz="1100" dirty="0">
                  <a:solidFill>
                    <a:srgbClr val="0070C0"/>
                  </a:solidFill>
                </a:rPr>
              </a:br>
              <a:r>
                <a:rPr lang="fr-FR" sz="1100" dirty="0">
                  <a:solidFill>
                    <a:srgbClr val="0070C0"/>
                  </a:solidFill>
                </a:rPr>
                <a:t>stimulus</a:t>
              </a:r>
              <a:endParaRPr lang="en-US" sz="1100" dirty="0">
                <a:solidFill>
                  <a:srgbClr val="0070C0"/>
                </a:solidFill>
              </a:endParaRPr>
            </a:p>
          </p:txBody>
        </p:sp>
      </p:grpSp>
      <p:grpSp>
        <p:nvGrpSpPr>
          <p:cNvPr id="16" name="Group 15">
            <a:extLst>
              <a:ext uri="{FF2B5EF4-FFF2-40B4-BE49-F238E27FC236}">
                <a16:creationId xmlns:a16="http://schemas.microsoft.com/office/drawing/2014/main" id="{1E70C328-E5CF-6799-BCFB-E27088360B59}"/>
              </a:ext>
            </a:extLst>
          </p:cNvPr>
          <p:cNvGrpSpPr/>
          <p:nvPr/>
        </p:nvGrpSpPr>
        <p:grpSpPr>
          <a:xfrm>
            <a:off x="9839340" y="4916510"/>
            <a:ext cx="1061822" cy="1445834"/>
            <a:chOff x="9839340" y="4916510"/>
            <a:chExt cx="1061822" cy="1445834"/>
          </a:xfrm>
        </p:grpSpPr>
        <p:pic>
          <p:nvPicPr>
            <p:cNvPr id="17" name="Image 34">
              <a:extLst>
                <a:ext uri="{FF2B5EF4-FFF2-40B4-BE49-F238E27FC236}">
                  <a16:creationId xmlns:a16="http://schemas.microsoft.com/office/drawing/2014/main" id="{2669E6A1-3B5F-DB88-E96D-544CB0815533}"/>
                </a:ext>
              </a:extLst>
            </p:cNvPr>
            <p:cNvPicPr>
              <a:picLocks noChangeAspect="1"/>
            </p:cNvPicPr>
            <p:nvPr/>
          </p:nvPicPr>
          <p:blipFill rotWithShape="1">
            <a:blip r:embed="rId3"/>
            <a:srcRect l="66052" t="18760" r="17262" b="1741"/>
            <a:stretch>
              <a:fillRect/>
            </a:stretch>
          </p:blipFill>
          <p:spPr>
            <a:xfrm>
              <a:off x="9839340" y="4916510"/>
              <a:ext cx="1061822" cy="1445834"/>
            </a:xfrm>
            <a:prstGeom prst="rect">
              <a:avLst/>
            </a:prstGeom>
          </p:spPr>
        </p:pic>
        <p:sp>
          <p:nvSpPr>
            <p:cNvPr id="18" name="TextBox 17">
              <a:extLst>
                <a:ext uri="{FF2B5EF4-FFF2-40B4-BE49-F238E27FC236}">
                  <a16:creationId xmlns:a16="http://schemas.microsoft.com/office/drawing/2014/main" id="{1F5899C7-FC12-11E4-2877-CFCA17849CF7}"/>
                </a:ext>
              </a:extLst>
            </p:cNvPr>
            <p:cNvSpPr txBox="1"/>
            <p:nvPr/>
          </p:nvSpPr>
          <p:spPr>
            <a:xfrm>
              <a:off x="9947281" y="5815375"/>
              <a:ext cx="897361" cy="430887"/>
            </a:xfrm>
            <a:prstGeom prst="rect">
              <a:avLst/>
            </a:prstGeom>
            <a:solidFill>
              <a:schemeClr val="bg1"/>
            </a:solidFill>
          </p:spPr>
          <p:txBody>
            <a:bodyPr wrap="square" rtlCol="0">
              <a:spAutoFit/>
            </a:bodyPr>
            <a:lstStyle/>
            <a:p>
              <a:pPr algn="ctr"/>
              <a:r>
                <a:rPr lang="fr-FR" sz="1100" dirty="0"/>
                <a:t>Deuxième stimulus</a:t>
              </a:r>
              <a:endParaRPr lang="en-US" sz="1100" dirty="0"/>
            </a:p>
          </p:txBody>
        </p:sp>
      </p:grpSp>
      <p:grpSp>
        <p:nvGrpSpPr>
          <p:cNvPr id="19" name="Group 18">
            <a:extLst>
              <a:ext uri="{FF2B5EF4-FFF2-40B4-BE49-F238E27FC236}">
                <a16:creationId xmlns:a16="http://schemas.microsoft.com/office/drawing/2014/main" id="{D16492B1-6B94-2E96-B075-6244AC28448B}"/>
              </a:ext>
            </a:extLst>
          </p:cNvPr>
          <p:cNvGrpSpPr/>
          <p:nvPr/>
        </p:nvGrpSpPr>
        <p:grpSpPr>
          <a:xfrm>
            <a:off x="7672212" y="234233"/>
            <a:ext cx="4496745" cy="2355096"/>
            <a:chOff x="7672212" y="234233"/>
            <a:chExt cx="4496745" cy="2355096"/>
          </a:xfrm>
        </p:grpSpPr>
        <p:grpSp>
          <p:nvGrpSpPr>
            <p:cNvPr id="20" name="Group 19">
              <a:extLst>
                <a:ext uri="{FF2B5EF4-FFF2-40B4-BE49-F238E27FC236}">
                  <a16:creationId xmlns:a16="http://schemas.microsoft.com/office/drawing/2014/main" id="{3BB469BB-F486-2AEE-D77D-1AC0732DFD5C}"/>
                </a:ext>
              </a:extLst>
            </p:cNvPr>
            <p:cNvGrpSpPr/>
            <p:nvPr/>
          </p:nvGrpSpPr>
          <p:grpSpPr>
            <a:xfrm>
              <a:off x="8050616" y="234233"/>
              <a:ext cx="4118341" cy="2355096"/>
              <a:chOff x="8145205" y="1740838"/>
              <a:chExt cx="4118341" cy="2355096"/>
            </a:xfrm>
          </p:grpSpPr>
          <p:pic>
            <p:nvPicPr>
              <p:cNvPr id="23" name="Picture 22" descr="A diagram of a graph&#10;&#10;AI-generated content may be incorrect.">
                <a:extLst>
                  <a:ext uri="{FF2B5EF4-FFF2-40B4-BE49-F238E27FC236}">
                    <a16:creationId xmlns:a16="http://schemas.microsoft.com/office/drawing/2014/main" id="{1E877EDF-10DB-53BD-6F46-4151338980FE}"/>
                  </a:ext>
                </a:extLst>
              </p:cNvPr>
              <p:cNvPicPr>
                <a:picLocks noChangeAspect="1"/>
              </p:cNvPicPr>
              <p:nvPr/>
            </p:nvPicPr>
            <p:blipFill>
              <a:blip r:embed="rId4">
                <a:extLst>
                  <a:ext uri="{28A0092B-C50C-407E-A947-70E740481C1C}">
                    <a14:useLocalDpi xmlns:a14="http://schemas.microsoft.com/office/drawing/2010/main" val="0"/>
                  </a:ext>
                </a:extLst>
              </a:blip>
              <a:srcRect l="31054" t="20309" b="18462"/>
              <a:stretch>
                <a:fillRect/>
              </a:stretch>
            </p:blipFill>
            <p:spPr>
              <a:xfrm>
                <a:off x="8195732" y="1837045"/>
                <a:ext cx="3996267" cy="1991612"/>
              </a:xfrm>
              <a:prstGeom prst="rect">
                <a:avLst/>
              </a:prstGeom>
            </p:spPr>
          </p:pic>
          <p:sp>
            <p:nvSpPr>
              <p:cNvPr id="24" name="TextBox 23">
                <a:extLst>
                  <a:ext uri="{FF2B5EF4-FFF2-40B4-BE49-F238E27FC236}">
                    <a16:creationId xmlns:a16="http://schemas.microsoft.com/office/drawing/2014/main" id="{53D88ED6-975E-5605-2AAF-D86931EBCF51}"/>
                  </a:ext>
                </a:extLst>
              </p:cNvPr>
              <p:cNvSpPr txBox="1"/>
              <p:nvPr/>
            </p:nvSpPr>
            <p:spPr>
              <a:xfrm>
                <a:off x="8195733" y="1740838"/>
                <a:ext cx="1422400" cy="261610"/>
              </a:xfrm>
              <a:prstGeom prst="rect">
                <a:avLst/>
              </a:prstGeom>
              <a:solidFill>
                <a:schemeClr val="bg1"/>
              </a:solidFill>
            </p:spPr>
            <p:txBody>
              <a:bodyPr wrap="square" rtlCol="0">
                <a:spAutoFit/>
              </a:bodyPr>
              <a:lstStyle/>
              <a:p>
                <a:pPr algn="ctr"/>
                <a:r>
                  <a:rPr lang="fr-FR" sz="1100" dirty="0"/>
                  <a:t>Seuil de décision</a:t>
                </a:r>
                <a:endParaRPr lang="en-US" sz="1100" dirty="0"/>
              </a:p>
            </p:txBody>
          </p:sp>
          <p:sp>
            <p:nvSpPr>
              <p:cNvPr id="25" name="TextBox 24">
                <a:extLst>
                  <a:ext uri="{FF2B5EF4-FFF2-40B4-BE49-F238E27FC236}">
                    <a16:creationId xmlns:a16="http://schemas.microsoft.com/office/drawing/2014/main" id="{D216B5E5-C3E1-367A-5572-60E55623575F}"/>
                  </a:ext>
                </a:extLst>
              </p:cNvPr>
              <p:cNvSpPr txBox="1"/>
              <p:nvPr/>
            </p:nvSpPr>
            <p:spPr>
              <a:xfrm>
                <a:off x="8145205" y="2581494"/>
                <a:ext cx="757111" cy="430887"/>
              </a:xfrm>
              <a:prstGeom prst="rect">
                <a:avLst/>
              </a:prstGeom>
              <a:solidFill>
                <a:schemeClr val="bg1"/>
              </a:solidFill>
            </p:spPr>
            <p:txBody>
              <a:bodyPr wrap="square" rtlCol="0">
                <a:spAutoFit/>
              </a:bodyPr>
              <a:lstStyle/>
              <a:p>
                <a:pPr algn="ctr"/>
                <a:r>
                  <a:rPr lang="fr-FR" sz="1100" dirty="0"/>
                  <a:t>Point de départ</a:t>
                </a:r>
                <a:endParaRPr lang="en-US" sz="1100" dirty="0"/>
              </a:p>
            </p:txBody>
          </p:sp>
          <p:sp>
            <p:nvSpPr>
              <p:cNvPr id="26" name="TextBox 25">
                <a:extLst>
                  <a:ext uri="{FF2B5EF4-FFF2-40B4-BE49-F238E27FC236}">
                    <a16:creationId xmlns:a16="http://schemas.microsoft.com/office/drawing/2014/main" id="{C3653FFB-E2A9-95C7-3F2C-F9FE230E4555}"/>
                  </a:ext>
                </a:extLst>
              </p:cNvPr>
              <p:cNvSpPr txBox="1"/>
              <p:nvPr/>
            </p:nvSpPr>
            <p:spPr>
              <a:xfrm>
                <a:off x="11457188" y="3834324"/>
                <a:ext cx="656057" cy="261610"/>
              </a:xfrm>
              <a:prstGeom prst="rect">
                <a:avLst/>
              </a:prstGeom>
              <a:solidFill>
                <a:schemeClr val="bg1"/>
              </a:solidFill>
            </p:spPr>
            <p:txBody>
              <a:bodyPr wrap="square" rtlCol="0">
                <a:spAutoFit/>
              </a:bodyPr>
              <a:lstStyle/>
              <a:p>
                <a:pPr algn="ctr"/>
                <a:r>
                  <a:rPr lang="fr-FR" sz="1100" dirty="0"/>
                  <a:t>temps</a:t>
                </a:r>
                <a:endParaRPr lang="en-US" sz="1100" dirty="0"/>
              </a:p>
            </p:txBody>
          </p:sp>
          <p:sp>
            <p:nvSpPr>
              <p:cNvPr id="27" name="TextBox 26">
                <a:extLst>
                  <a:ext uri="{FF2B5EF4-FFF2-40B4-BE49-F238E27FC236}">
                    <a16:creationId xmlns:a16="http://schemas.microsoft.com/office/drawing/2014/main" id="{EE284CAA-1772-813B-C88C-F310B1A052B1}"/>
                  </a:ext>
                </a:extLst>
              </p:cNvPr>
              <p:cNvSpPr txBox="1"/>
              <p:nvPr/>
            </p:nvSpPr>
            <p:spPr>
              <a:xfrm>
                <a:off x="10440663" y="2157879"/>
                <a:ext cx="1822883" cy="600164"/>
              </a:xfrm>
              <a:prstGeom prst="rect">
                <a:avLst/>
              </a:prstGeom>
              <a:solidFill>
                <a:schemeClr val="bg1"/>
              </a:solidFill>
            </p:spPr>
            <p:txBody>
              <a:bodyPr wrap="square" rtlCol="0">
                <a:spAutoFit/>
              </a:bodyPr>
              <a:lstStyle/>
              <a:p>
                <a:pPr algn="ctr"/>
                <a:r>
                  <a:rPr lang="fr-FR" sz="1100" b="1" dirty="0">
                    <a:solidFill>
                      <a:schemeClr val="accent2"/>
                    </a:solidFill>
                  </a:rPr>
                  <a:t>Evidence sensorielle par unité de temps </a:t>
                </a:r>
                <a:br>
                  <a:rPr lang="fr-FR" sz="1100" b="1" dirty="0">
                    <a:solidFill>
                      <a:schemeClr val="accent2"/>
                    </a:solidFill>
                  </a:rPr>
                </a:br>
                <a:r>
                  <a:rPr lang="fr-FR" sz="1100" b="1" dirty="0">
                    <a:solidFill>
                      <a:schemeClr val="accent2"/>
                    </a:solidFill>
                  </a:rPr>
                  <a:t>(taux de dérive)</a:t>
                </a:r>
                <a:endParaRPr lang="en-US" sz="1100" b="1" dirty="0">
                  <a:solidFill>
                    <a:schemeClr val="accent2"/>
                  </a:solidFill>
                </a:endParaRPr>
              </a:p>
            </p:txBody>
          </p:sp>
          <p:sp>
            <p:nvSpPr>
              <p:cNvPr id="28" name="TextBox 27">
                <a:extLst>
                  <a:ext uri="{FF2B5EF4-FFF2-40B4-BE49-F238E27FC236}">
                    <a16:creationId xmlns:a16="http://schemas.microsoft.com/office/drawing/2014/main" id="{E692353A-C7DB-9B09-CCE7-B1F83AA31438}"/>
                  </a:ext>
                </a:extLst>
              </p:cNvPr>
              <p:cNvSpPr txBox="1"/>
              <p:nvPr/>
            </p:nvSpPr>
            <p:spPr>
              <a:xfrm>
                <a:off x="11353800" y="1740838"/>
                <a:ext cx="801511" cy="430887"/>
              </a:xfrm>
              <a:prstGeom prst="rect">
                <a:avLst/>
              </a:prstGeom>
              <a:solidFill>
                <a:schemeClr val="bg1"/>
              </a:solidFill>
            </p:spPr>
            <p:txBody>
              <a:bodyPr wrap="square" rtlCol="0">
                <a:spAutoFit/>
              </a:bodyPr>
              <a:lstStyle/>
              <a:p>
                <a:pPr algn="ctr"/>
                <a:r>
                  <a:rPr lang="fr-FR" sz="1100" b="1" dirty="0">
                    <a:solidFill>
                      <a:srgbClr val="0070C0"/>
                    </a:solidFill>
                  </a:rPr>
                  <a:t>Droite (correct)</a:t>
                </a:r>
                <a:endParaRPr lang="en-US" sz="1100" b="1" dirty="0">
                  <a:solidFill>
                    <a:srgbClr val="0070C0"/>
                  </a:solidFill>
                </a:endParaRPr>
              </a:p>
            </p:txBody>
          </p:sp>
          <p:sp>
            <p:nvSpPr>
              <p:cNvPr id="29" name="TextBox 28">
                <a:extLst>
                  <a:ext uri="{FF2B5EF4-FFF2-40B4-BE49-F238E27FC236}">
                    <a16:creationId xmlns:a16="http://schemas.microsoft.com/office/drawing/2014/main" id="{2C77B793-132D-644F-4249-D986391E8D35}"/>
                  </a:ext>
                </a:extLst>
              </p:cNvPr>
              <p:cNvSpPr txBox="1"/>
              <p:nvPr/>
            </p:nvSpPr>
            <p:spPr>
              <a:xfrm>
                <a:off x="11308643" y="3279497"/>
                <a:ext cx="877237" cy="430887"/>
              </a:xfrm>
              <a:prstGeom prst="rect">
                <a:avLst/>
              </a:prstGeom>
              <a:solidFill>
                <a:schemeClr val="bg1"/>
              </a:solidFill>
            </p:spPr>
            <p:txBody>
              <a:bodyPr wrap="square" rtlCol="0">
                <a:spAutoFit/>
              </a:bodyPr>
              <a:lstStyle/>
              <a:p>
                <a:pPr algn="ctr"/>
                <a:r>
                  <a:rPr lang="fr-FR" sz="1100" b="1" dirty="0">
                    <a:solidFill>
                      <a:srgbClr val="FFC000"/>
                    </a:solidFill>
                  </a:rPr>
                  <a:t>Gauche (incorrect)</a:t>
                </a:r>
                <a:endParaRPr lang="en-US" sz="1100" b="1" dirty="0">
                  <a:solidFill>
                    <a:srgbClr val="FFC000"/>
                  </a:solidFill>
                </a:endParaRPr>
              </a:p>
            </p:txBody>
          </p:sp>
        </p:grpSp>
        <p:cxnSp>
          <p:nvCxnSpPr>
            <p:cNvPr id="21" name="Connecteur droit avec flèche 20">
              <a:extLst>
                <a:ext uri="{FF2B5EF4-FFF2-40B4-BE49-F238E27FC236}">
                  <a16:creationId xmlns:a16="http://schemas.microsoft.com/office/drawing/2014/main" id="{F42681BB-4927-E72B-45BC-74E0D700D14A}"/>
                </a:ext>
              </a:extLst>
            </p:cNvPr>
            <p:cNvCxnSpPr>
              <a:cxnSpLocks/>
            </p:cNvCxnSpPr>
            <p:nvPr/>
          </p:nvCxnSpPr>
          <p:spPr>
            <a:xfrm>
              <a:off x="7672212" y="1335183"/>
              <a:ext cx="4289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AC06482-4598-CCB4-2779-C192F358610F}"/>
                </a:ext>
              </a:extLst>
            </p:cNvPr>
            <p:cNvSpPr/>
            <p:nvPr/>
          </p:nvSpPr>
          <p:spPr>
            <a:xfrm>
              <a:off x="9999957" y="665120"/>
              <a:ext cx="436815" cy="438764"/>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9214A38-246A-FE0A-6DAD-E70D11FB9026}"/>
              </a:ext>
            </a:extLst>
          </p:cNvPr>
          <p:cNvGrpSpPr/>
          <p:nvPr/>
        </p:nvGrpSpPr>
        <p:grpSpPr>
          <a:xfrm>
            <a:off x="10898515" y="4781260"/>
            <a:ext cx="1131297" cy="1581083"/>
            <a:chOff x="10898515" y="4781260"/>
            <a:chExt cx="1131297" cy="1581083"/>
          </a:xfrm>
        </p:grpSpPr>
        <p:grpSp>
          <p:nvGrpSpPr>
            <p:cNvPr id="31" name="Group 30">
              <a:extLst>
                <a:ext uri="{FF2B5EF4-FFF2-40B4-BE49-F238E27FC236}">
                  <a16:creationId xmlns:a16="http://schemas.microsoft.com/office/drawing/2014/main" id="{CF2E121B-4EE3-663C-81D8-C3E8E6136631}"/>
                </a:ext>
              </a:extLst>
            </p:cNvPr>
            <p:cNvGrpSpPr/>
            <p:nvPr/>
          </p:nvGrpSpPr>
          <p:grpSpPr>
            <a:xfrm>
              <a:off x="10898515" y="4781260"/>
              <a:ext cx="1131297" cy="1581083"/>
              <a:chOff x="10898515" y="4781260"/>
              <a:chExt cx="1131297" cy="1581083"/>
            </a:xfrm>
          </p:grpSpPr>
          <p:pic>
            <p:nvPicPr>
              <p:cNvPr id="35" name="Image 34">
                <a:extLst>
                  <a:ext uri="{FF2B5EF4-FFF2-40B4-BE49-F238E27FC236}">
                    <a16:creationId xmlns:a16="http://schemas.microsoft.com/office/drawing/2014/main" id="{FB92B43D-08A4-C9F4-DC9E-3F52DF6F88AF}"/>
                  </a:ext>
                </a:extLst>
              </p:cNvPr>
              <p:cNvPicPr>
                <a:picLocks noChangeAspect="1"/>
              </p:cNvPicPr>
              <p:nvPr/>
            </p:nvPicPr>
            <p:blipFill rotWithShape="1">
              <a:blip r:embed="rId3"/>
              <a:srcRect l="82191" t="11323" r="32" b="1741"/>
              <a:stretch>
                <a:fillRect/>
              </a:stretch>
            </p:blipFill>
            <p:spPr>
              <a:xfrm>
                <a:off x="10898515" y="4781260"/>
                <a:ext cx="1131297" cy="1581083"/>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5F3454D-11DD-F4A4-A93B-BD4530DD6691}"/>
                      </a:ext>
                    </a:extLst>
                  </p:cNvPr>
                  <p:cNvSpPr txBox="1"/>
                  <p:nvPr/>
                </p:nvSpPr>
                <p:spPr>
                  <a:xfrm>
                    <a:off x="10933353" y="5805131"/>
                    <a:ext cx="897361" cy="430887"/>
                  </a:xfrm>
                  <a:prstGeom prst="rect">
                    <a:avLst/>
                  </a:prstGeom>
                  <a:solidFill>
                    <a:schemeClr val="bg1"/>
                  </a:solidFill>
                </p:spPr>
                <p:txBody>
                  <a:bodyPr wrap="square" rtlCol="0">
                    <a:spAutoFit/>
                  </a:bodyPr>
                  <a:lstStyle/>
                  <a:p>
                    <a:pPr algn="ctr"/>
                    <a:r>
                      <a:rPr lang="fr-FR" sz="1100" dirty="0"/>
                      <a:t>Décision finale </a:t>
                    </a:r>
                    <a14:m>
                      <m:oMath xmlns:m="http://schemas.openxmlformats.org/officeDocument/2006/math">
                        <m:sSub>
                          <m:sSubPr>
                            <m:ctrlPr>
                              <a:rPr lang="fr-FR" sz="1100" i="1" smtClean="0">
                                <a:latin typeface="Cambria Math" panose="02040503050406030204" pitchFamily="18" charset="0"/>
                              </a:rPr>
                            </m:ctrlPr>
                          </m:sSubPr>
                          <m:e>
                            <m:r>
                              <a:rPr lang="fr-FR" sz="1100" b="0" i="1" smtClean="0">
                                <a:latin typeface="Cambria Math" panose="02040503050406030204" pitchFamily="18" charset="0"/>
                              </a:rPr>
                              <m:t>𝑎</m:t>
                            </m:r>
                          </m:e>
                          <m:sub>
                            <m:r>
                              <a:rPr lang="fr-FR" sz="1100" b="0" i="1" smtClean="0">
                                <a:latin typeface="Cambria Math" panose="02040503050406030204" pitchFamily="18" charset="0"/>
                              </a:rPr>
                              <m:t>𝐹</m:t>
                            </m:r>
                          </m:sub>
                        </m:sSub>
                      </m:oMath>
                    </a14:m>
                    <a:endParaRPr lang="en-US" sz="1100" dirty="0"/>
                  </a:p>
                </p:txBody>
              </p:sp>
            </mc:Choice>
            <mc:Fallback xmlns="">
              <p:sp>
                <p:nvSpPr>
                  <p:cNvPr id="46" name="TextBox 45">
                    <a:extLst>
                      <a:ext uri="{FF2B5EF4-FFF2-40B4-BE49-F238E27FC236}">
                        <a16:creationId xmlns:a16="http://schemas.microsoft.com/office/drawing/2014/main" id="{D6147ABF-F1DC-FEEF-3E58-90D056407356}"/>
                      </a:ext>
                    </a:extLst>
                  </p:cNvPr>
                  <p:cNvSpPr txBox="1">
                    <a:spLocks noRot="1" noChangeAspect="1" noMove="1" noResize="1" noEditPoints="1" noAdjustHandles="1" noChangeArrowheads="1" noChangeShapeType="1" noTextEdit="1"/>
                  </p:cNvSpPr>
                  <p:nvPr/>
                </p:nvSpPr>
                <p:spPr>
                  <a:xfrm>
                    <a:off x="10933353" y="5805131"/>
                    <a:ext cx="897361" cy="430887"/>
                  </a:xfrm>
                  <a:prstGeom prst="rect">
                    <a:avLst/>
                  </a:prstGeom>
                  <a:blipFill>
                    <a:blip r:embed="rId5"/>
                    <a:stretch>
                      <a:fillRect t="-1408" b="-8451"/>
                    </a:stretch>
                  </a:blipFill>
                </p:spPr>
                <p:txBody>
                  <a:bodyPr/>
                  <a:lstStyle/>
                  <a:p>
                    <a:r>
                      <a:rPr lang="en-US">
                        <a:noFill/>
                      </a:rPr>
                      <a:t> </a:t>
                    </a:r>
                  </a:p>
                </p:txBody>
              </p:sp>
            </mc:Fallback>
          </mc:AlternateContent>
        </p:grpSp>
        <p:sp>
          <p:nvSpPr>
            <p:cNvPr id="32" name="TextBox 31">
              <a:extLst>
                <a:ext uri="{FF2B5EF4-FFF2-40B4-BE49-F238E27FC236}">
                  <a16:creationId xmlns:a16="http://schemas.microsoft.com/office/drawing/2014/main" id="{56A9FACA-00BD-3FCC-DDC3-45E94B8BCFBE}"/>
                </a:ext>
              </a:extLst>
            </p:cNvPr>
            <p:cNvSpPr txBox="1"/>
            <p:nvPr/>
          </p:nvSpPr>
          <p:spPr>
            <a:xfrm>
              <a:off x="11033237" y="5353238"/>
              <a:ext cx="369192" cy="261610"/>
            </a:xfrm>
            <a:prstGeom prst="rect">
              <a:avLst/>
            </a:prstGeom>
            <a:solidFill>
              <a:srgbClr val="FFC000"/>
            </a:solidFill>
          </p:spPr>
          <p:txBody>
            <a:bodyPr wrap="square" rtlCol="0" anchor="ctr">
              <a:spAutoFit/>
            </a:bodyPr>
            <a:lstStyle/>
            <a:p>
              <a:pPr algn="ctr"/>
              <a:r>
                <a:rPr lang="fr-FR" sz="1100" dirty="0"/>
                <a:t>G</a:t>
              </a:r>
              <a:endParaRPr lang="en-US" sz="1100" dirty="0"/>
            </a:p>
          </p:txBody>
        </p:sp>
        <p:sp>
          <p:nvSpPr>
            <p:cNvPr id="33" name="TextBox 32">
              <a:extLst>
                <a:ext uri="{FF2B5EF4-FFF2-40B4-BE49-F238E27FC236}">
                  <a16:creationId xmlns:a16="http://schemas.microsoft.com/office/drawing/2014/main" id="{2A964B7C-F9B2-475E-B376-0C60A45B52A9}"/>
                </a:ext>
              </a:extLst>
            </p:cNvPr>
            <p:cNvSpPr txBox="1"/>
            <p:nvPr/>
          </p:nvSpPr>
          <p:spPr>
            <a:xfrm>
              <a:off x="11447077" y="5353238"/>
              <a:ext cx="369192" cy="261610"/>
            </a:xfrm>
            <a:prstGeom prst="rect">
              <a:avLst/>
            </a:prstGeom>
            <a:solidFill>
              <a:srgbClr val="0070C0"/>
            </a:solidFill>
          </p:spPr>
          <p:txBody>
            <a:bodyPr wrap="square" rtlCol="0" anchor="ctr">
              <a:spAutoFit/>
            </a:bodyPr>
            <a:lstStyle/>
            <a:p>
              <a:pPr algn="ctr"/>
              <a:r>
                <a:rPr lang="fr-FR" sz="1100" dirty="0"/>
                <a:t>D</a:t>
              </a:r>
              <a:endParaRPr lang="en-US" sz="1100" dirty="0"/>
            </a:p>
          </p:txBody>
        </p:sp>
        <p:sp>
          <p:nvSpPr>
            <p:cNvPr id="34" name="Rectangle 33">
              <a:extLst>
                <a:ext uri="{FF2B5EF4-FFF2-40B4-BE49-F238E27FC236}">
                  <a16:creationId xmlns:a16="http://schemas.microsoft.com/office/drawing/2014/main" id="{C2C26BAF-B683-93CC-1664-CEC87C618A61}"/>
                </a:ext>
              </a:extLst>
            </p:cNvPr>
            <p:cNvSpPr/>
            <p:nvPr/>
          </p:nvSpPr>
          <p:spPr>
            <a:xfrm>
              <a:off x="11441949" y="5353238"/>
              <a:ext cx="378255" cy="2616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D43FE2BB-F442-178B-9AB0-6C472FA14AA5}"/>
              </a:ext>
            </a:extLst>
          </p:cNvPr>
          <p:cNvGrpSpPr/>
          <p:nvPr/>
        </p:nvGrpSpPr>
        <p:grpSpPr>
          <a:xfrm>
            <a:off x="6295546" y="1170919"/>
            <a:ext cx="5017390" cy="3635503"/>
            <a:chOff x="6295546" y="1044799"/>
            <a:chExt cx="5017390" cy="3635503"/>
          </a:xfrm>
        </p:grpSpPr>
        <p:grpSp>
          <p:nvGrpSpPr>
            <p:cNvPr id="38" name="Group 37">
              <a:extLst>
                <a:ext uri="{FF2B5EF4-FFF2-40B4-BE49-F238E27FC236}">
                  <a16:creationId xmlns:a16="http://schemas.microsoft.com/office/drawing/2014/main" id="{DD2C3A23-AC3A-0CFB-79D1-7F35EE4225AD}"/>
                </a:ext>
              </a:extLst>
            </p:cNvPr>
            <p:cNvGrpSpPr/>
            <p:nvPr/>
          </p:nvGrpSpPr>
          <p:grpSpPr>
            <a:xfrm>
              <a:off x="6295546" y="2344142"/>
              <a:ext cx="5017390" cy="2336160"/>
              <a:chOff x="6295546" y="2344142"/>
              <a:chExt cx="5017390" cy="2336160"/>
            </a:xfrm>
          </p:grpSpPr>
          <p:grpSp>
            <p:nvGrpSpPr>
              <p:cNvPr id="40" name="Group 39">
                <a:extLst>
                  <a:ext uri="{FF2B5EF4-FFF2-40B4-BE49-F238E27FC236}">
                    <a16:creationId xmlns:a16="http://schemas.microsoft.com/office/drawing/2014/main" id="{2746882A-58D7-A067-2A42-5B13EA310D39}"/>
                  </a:ext>
                </a:extLst>
              </p:cNvPr>
              <p:cNvGrpSpPr/>
              <p:nvPr/>
            </p:nvGrpSpPr>
            <p:grpSpPr>
              <a:xfrm>
                <a:off x="6563820" y="2344142"/>
                <a:ext cx="4439133" cy="2141025"/>
                <a:chOff x="6563820" y="2344142"/>
                <a:chExt cx="4439133" cy="2141025"/>
              </a:xfrm>
            </p:grpSpPr>
            <p:grpSp>
              <p:nvGrpSpPr>
                <p:cNvPr id="47" name="Group 46">
                  <a:extLst>
                    <a:ext uri="{FF2B5EF4-FFF2-40B4-BE49-F238E27FC236}">
                      <a16:creationId xmlns:a16="http://schemas.microsoft.com/office/drawing/2014/main" id="{8AFC9083-7CC3-A28A-D089-E8EB913979B5}"/>
                    </a:ext>
                  </a:extLst>
                </p:cNvPr>
                <p:cNvGrpSpPr>
                  <a:grpSpLocks noChangeAspect="1"/>
                </p:cNvGrpSpPr>
                <p:nvPr/>
              </p:nvGrpSpPr>
              <p:grpSpPr>
                <a:xfrm>
                  <a:off x="6563820" y="2344142"/>
                  <a:ext cx="4380084" cy="2120716"/>
                  <a:chOff x="6634757" y="2464515"/>
                  <a:chExt cx="4076282" cy="1973624"/>
                </a:xfrm>
              </p:grpSpPr>
              <p:pic>
                <p:nvPicPr>
                  <p:cNvPr id="50" name="Picture 49" descr="A diagram of a model&#10;&#10;AI-generated content may be incorrect.">
                    <a:extLst>
                      <a:ext uri="{FF2B5EF4-FFF2-40B4-BE49-F238E27FC236}">
                        <a16:creationId xmlns:a16="http://schemas.microsoft.com/office/drawing/2014/main" id="{9E7B41AC-DE4F-2737-39AB-B2BEF20C499B}"/>
                      </a:ext>
                    </a:extLst>
                  </p:cNvPr>
                  <p:cNvPicPr>
                    <a:picLocks noChangeAspect="1"/>
                  </p:cNvPicPr>
                  <p:nvPr/>
                </p:nvPicPr>
                <p:blipFill>
                  <a:blip r:embed="rId6">
                    <a:extLst>
                      <a:ext uri="{28A0092B-C50C-407E-A947-70E740481C1C}">
                        <a14:useLocalDpi xmlns:a14="http://schemas.microsoft.com/office/drawing/2010/main" val="0"/>
                      </a:ext>
                    </a:extLst>
                  </a:blip>
                  <a:srcRect t="10388" r="5285"/>
                  <a:stretch>
                    <a:fillRect/>
                  </a:stretch>
                </p:blipFill>
                <p:spPr>
                  <a:xfrm>
                    <a:off x="6634757" y="2464515"/>
                    <a:ext cx="4076282" cy="1973624"/>
                  </a:xfrm>
                  <a:prstGeom prst="rect">
                    <a:avLst/>
                  </a:prstGeom>
                </p:spPr>
              </p:pic>
              <p:sp>
                <p:nvSpPr>
                  <p:cNvPr id="51" name="TextBox 50">
                    <a:extLst>
                      <a:ext uri="{FF2B5EF4-FFF2-40B4-BE49-F238E27FC236}">
                        <a16:creationId xmlns:a16="http://schemas.microsoft.com/office/drawing/2014/main" id="{3CCE09FA-B582-C1E0-45B8-AF8020474CF8}"/>
                      </a:ext>
                    </a:extLst>
                  </p:cNvPr>
                  <p:cNvSpPr txBox="1"/>
                  <p:nvPr/>
                </p:nvSpPr>
                <p:spPr>
                  <a:xfrm>
                    <a:off x="7023961" y="3489720"/>
                    <a:ext cx="343585" cy="243465"/>
                  </a:xfrm>
                  <a:prstGeom prst="rect">
                    <a:avLst/>
                  </a:prstGeom>
                  <a:solidFill>
                    <a:srgbClr val="FFC000"/>
                  </a:solidFill>
                </p:spPr>
                <p:txBody>
                  <a:bodyPr wrap="square" rtlCol="0" anchor="ctr">
                    <a:spAutoFit/>
                  </a:bodyPr>
                  <a:lstStyle/>
                  <a:p>
                    <a:pPr algn="ctr"/>
                    <a:r>
                      <a:rPr lang="fr-FR" sz="1100" dirty="0"/>
                      <a:t>G</a:t>
                    </a:r>
                    <a:endParaRPr lang="en-US" sz="1100" dirty="0"/>
                  </a:p>
                </p:txBody>
              </p:sp>
              <p:sp>
                <p:nvSpPr>
                  <p:cNvPr id="52" name="TextBox 51">
                    <a:extLst>
                      <a:ext uri="{FF2B5EF4-FFF2-40B4-BE49-F238E27FC236}">
                        <a16:creationId xmlns:a16="http://schemas.microsoft.com/office/drawing/2014/main" id="{5408F04C-8C9F-3FC3-C743-84EB6FAAACC5}"/>
                      </a:ext>
                    </a:extLst>
                  </p:cNvPr>
                  <p:cNvSpPr txBox="1"/>
                  <p:nvPr/>
                </p:nvSpPr>
                <p:spPr>
                  <a:xfrm>
                    <a:off x="8489697" y="4192452"/>
                    <a:ext cx="343585" cy="243465"/>
                  </a:xfrm>
                  <a:prstGeom prst="rect">
                    <a:avLst/>
                  </a:prstGeom>
                  <a:solidFill>
                    <a:srgbClr val="FFC000"/>
                  </a:solidFill>
                </p:spPr>
                <p:txBody>
                  <a:bodyPr wrap="square" rtlCol="0" anchor="ctr">
                    <a:spAutoFit/>
                  </a:bodyPr>
                  <a:lstStyle/>
                  <a:p>
                    <a:pPr algn="ctr"/>
                    <a:r>
                      <a:rPr lang="fr-FR" sz="1100" dirty="0"/>
                      <a:t>G</a:t>
                    </a:r>
                    <a:endParaRPr lang="en-US" sz="1100" dirty="0"/>
                  </a:p>
                </p:txBody>
              </p:sp>
              <p:sp>
                <p:nvSpPr>
                  <p:cNvPr id="53" name="TextBox 52">
                    <a:extLst>
                      <a:ext uri="{FF2B5EF4-FFF2-40B4-BE49-F238E27FC236}">
                        <a16:creationId xmlns:a16="http://schemas.microsoft.com/office/drawing/2014/main" id="{29C8D783-2857-DA72-F1EE-45A718567C7D}"/>
                      </a:ext>
                    </a:extLst>
                  </p:cNvPr>
                  <p:cNvSpPr txBox="1"/>
                  <p:nvPr/>
                </p:nvSpPr>
                <p:spPr>
                  <a:xfrm>
                    <a:off x="7610926" y="3499501"/>
                    <a:ext cx="343585" cy="243465"/>
                  </a:xfrm>
                  <a:prstGeom prst="rect">
                    <a:avLst/>
                  </a:prstGeom>
                  <a:solidFill>
                    <a:srgbClr val="0070C0"/>
                  </a:solidFill>
                </p:spPr>
                <p:txBody>
                  <a:bodyPr wrap="square" rtlCol="0" anchor="ctr">
                    <a:spAutoFit/>
                  </a:bodyPr>
                  <a:lstStyle/>
                  <a:p>
                    <a:pPr algn="ctr"/>
                    <a:r>
                      <a:rPr lang="fr-FR" sz="1100" dirty="0"/>
                      <a:t>D</a:t>
                    </a:r>
                    <a:endParaRPr lang="en-US" sz="1100" dirty="0"/>
                  </a:p>
                </p:txBody>
              </p:sp>
              <p:sp>
                <p:nvSpPr>
                  <p:cNvPr id="54" name="TextBox 53">
                    <a:extLst>
                      <a:ext uri="{FF2B5EF4-FFF2-40B4-BE49-F238E27FC236}">
                        <a16:creationId xmlns:a16="http://schemas.microsoft.com/office/drawing/2014/main" id="{48DE8C06-90AD-037E-92DE-745D71864C84}"/>
                      </a:ext>
                    </a:extLst>
                  </p:cNvPr>
                  <p:cNvSpPr txBox="1"/>
                  <p:nvPr/>
                </p:nvSpPr>
                <p:spPr>
                  <a:xfrm>
                    <a:off x="8874833" y="4192452"/>
                    <a:ext cx="343585" cy="243465"/>
                  </a:xfrm>
                  <a:prstGeom prst="rect">
                    <a:avLst/>
                  </a:prstGeom>
                  <a:solidFill>
                    <a:srgbClr val="0070C0"/>
                  </a:solidFill>
                </p:spPr>
                <p:txBody>
                  <a:bodyPr wrap="square" rtlCol="0" anchor="ctr">
                    <a:spAutoFit/>
                  </a:bodyPr>
                  <a:lstStyle/>
                  <a:p>
                    <a:pPr algn="ctr"/>
                    <a:r>
                      <a:rPr lang="fr-FR" sz="1100" dirty="0"/>
                      <a:t>D</a:t>
                    </a:r>
                    <a:endParaRPr lang="en-US" sz="1100" dirty="0"/>
                  </a:p>
                </p:txBody>
              </p:sp>
            </p:grpSp>
            <p:sp>
              <p:nvSpPr>
                <p:cNvPr id="48" name="Rectangle 47">
                  <a:extLst>
                    <a:ext uri="{FF2B5EF4-FFF2-40B4-BE49-F238E27FC236}">
                      <a16:creationId xmlns:a16="http://schemas.microsoft.com/office/drawing/2014/main" id="{97F6F8C3-C60F-E2D8-65E5-F9558C0D680A}"/>
                    </a:ext>
                  </a:extLst>
                </p:cNvPr>
                <p:cNvSpPr/>
                <p:nvPr/>
              </p:nvSpPr>
              <p:spPr>
                <a:xfrm>
                  <a:off x="6689640" y="4185926"/>
                  <a:ext cx="1430500" cy="2992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Directions possibles</a:t>
                  </a:r>
                  <a:endParaRPr lang="en-US" sz="1100" dirty="0">
                    <a:solidFill>
                      <a:schemeClr val="tx1"/>
                    </a:solidFill>
                  </a:endParaRPr>
                </a:p>
              </p:txBody>
            </p:sp>
            <p:sp>
              <p:nvSpPr>
                <p:cNvPr id="49" name="Rectangle 48">
                  <a:extLst>
                    <a:ext uri="{FF2B5EF4-FFF2-40B4-BE49-F238E27FC236}">
                      <a16:creationId xmlns:a16="http://schemas.microsoft.com/office/drawing/2014/main" id="{6D6D81DF-36E5-F975-93A9-B7E80C4ABAB3}"/>
                    </a:ext>
                  </a:extLst>
                </p:cNvPr>
                <p:cNvSpPr/>
                <p:nvPr/>
              </p:nvSpPr>
              <p:spPr>
                <a:xfrm>
                  <a:off x="10350920" y="2386215"/>
                  <a:ext cx="652033" cy="3990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DC66E345-3219-6DE7-8923-3556909C2626}"/>
                  </a:ext>
                </a:extLst>
              </p:cNvPr>
              <p:cNvSpPr txBox="1"/>
              <p:nvPr/>
            </p:nvSpPr>
            <p:spPr>
              <a:xfrm>
                <a:off x="6295546" y="3019218"/>
                <a:ext cx="1636874" cy="261610"/>
              </a:xfrm>
              <a:prstGeom prst="rect">
                <a:avLst/>
              </a:prstGeom>
              <a:solidFill>
                <a:schemeClr val="bg1"/>
              </a:solidFill>
              <a:ln>
                <a:solidFill>
                  <a:schemeClr val="tx1"/>
                </a:solidFill>
              </a:ln>
            </p:spPr>
            <p:txBody>
              <a:bodyPr wrap="square" rtlCol="0">
                <a:spAutoFit/>
              </a:bodyPr>
              <a:lstStyle/>
              <a:p>
                <a:pPr algn="ctr"/>
                <a:r>
                  <a:rPr lang="fr-FR" sz="1100" dirty="0"/>
                  <a:t>Incertitude sensorielle</a:t>
                </a:r>
                <a:endParaRPr lang="en-US" sz="1100" dirty="0"/>
              </a:p>
            </p:txBody>
          </p:sp>
          <p:sp>
            <p:nvSpPr>
              <p:cNvPr id="42" name="TextBox 41">
                <a:extLst>
                  <a:ext uri="{FF2B5EF4-FFF2-40B4-BE49-F238E27FC236}">
                    <a16:creationId xmlns:a16="http://schemas.microsoft.com/office/drawing/2014/main" id="{B423A0D4-E66C-01C3-9C4A-1FDD67F42D39}"/>
                  </a:ext>
                </a:extLst>
              </p:cNvPr>
              <p:cNvSpPr txBox="1"/>
              <p:nvPr/>
            </p:nvSpPr>
            <p:spPr>
              <a:xfrm>
                <a:off x="8314986" y="2920439"/>
                <a:ext cx="1311722" cy="430887"/>
              </a:xfrm>
              <a:prstGeom prst="rect">
                <a:avLst/>
              </a:prstGeom>
              <a:solidFill>
                <a:schemeClr val="bg1"/>
              </a:solidFill>
              <a:ln>
                <a:solidFill>
                  <a:schemeClr val="tx1"/>
                </a:solidFill>
              </a:ln>
            </p:spPr>
            <p:txBody>
              <a:bodyPr wrap="square" rtlCol="0">
                <a:spAutoFit/>
              </a:bodyPr>
              <a:lstStyle/>
              <a:p>
                <a:pPr algn="ctr"/>
                <a:r>
                  <a:rPr lang="fr-FR" sz="1100" dirty="0"/>
                  <a:t>Confiance propositionnelle</a:t>
                </a:r>
                <a:endParaRPr lang="en-US" sz="1100" dirty="0"/>
              </a:p>
            </p:txBody>
          </p:sp>
          <p:sp>
            <p:nvSpPr>
              <p:cNvPr id="43" name="TextBox 42">
                <a:extLst>
                  <a:ext uri="{FF2B5EF4-FFF2-40B4-BE49-F238E27FC236}">
                    <a16:creationId xmlns:a16="http://schemas.microsoft.com/office/drawing/2014/main" id="{2FD6403C-F511-F242-E032-E79AE381C284}"/>
                  </a:ext>
                </a:extLst>
              </p:cNvPr>
              <p:cNvSpPr txBox="1"/>
              <p:nvPr/>
            </p:nvSpPr>
            <p:spPr>
              <a:xfrm>
                <a:off x="9947281" y="3011720"/>
                <a:ext cx="1311722" cy="261610"/>
              </a:xfrm>
              <a:prstGeom prst="rect">
                <a:avLst/>
              </a:prstGeom>
              <a:solidFill>
                <a:schemeClr val="bg1"/>
              </a:solidFill>
              <a:ln>
                <a:solidFill>
                  <a:schemeClr val="tx1"/>
                </a:solidFill>
              </a:ln>
            </p:spPr>
            <p:txBody>
              <a:bodyPr wrap="square" rtlCol="0">
                <a:spAutoFit/>
              </a:bodyPr>
              <a:lstStyle/>
              <a:p>
                <a:pPr algn="ctr"/>
                <a:r>
                  <a:rPr lang="fr-FR" sz="1100" dirty="0"/>
                  <a:t>Diffusion</a:t>
                </a:r>
                <a:endParaRPr lang="en-US" sz="1100" dirty="0"/>
              </a:p>
            </p:txBody>
          </p:sp>
          <p:sp>
            <p:nvSpPr>
              <p:cNvPr id="44" name="TextBox 43">
                <a:extLst>
                  <a:ext uri="{FF2B5EF4-FFF2-40B4-BE49-F238E27FC236}">
                    <a16:creationId xmlns:a16="http://schemas.microsoft.com/office/drawing/2014/main" id="{EE6FA6B0-5C64-CDFA-AE6C-FA4C5B78A473}"/>
                  </a:ext>
                </a:extLst>
              </p:cNvPr>
              <p:cNvSpPr txBox="1"/>
              <p:nvPr/>
            </p:nvSpPr>
            <p:spPr>
              <a:xfrm>
                <a:off x="9580283" y="4249415"/>
                <a:ext cx="1732653" cy="430887"/>
              </a:xfrm>
              <a:prstGeom prst="rect">
                <a:avLst/>
              </a:prstGeom>
              <a:solidFill>
                <a:schemeClr val="bg1"/>
              </a:solidFill>
              <a:ln>
                <a:noFill/>
              </a:ln>
            </p:spPr>
            <p:txBody>
              <a:bodyPr wrap="square" rtlCol="0">
                <a:spAutoFit/>
              </a:bodyPr>
              <a:lstStyle/>
              <a:p>
                <a:pPr algn="ctr"/>
                <a:r>
                  <a:rPr lang="fr-FR" sz="1100" dirty="0"/>
                  <a:t>Comportement basé sur la confiance (décision)</a:t>
                </a:r>
                <a:endParaRPr lang="en-US" sz="1100" dirty="0"/>
              </a:p>
            </p:txBody>
          </p:sp>
          <p:sp>
            <p:nvSpPr>
              <p:cNvPr id="45" name="TextBox 44">
                <a:extLst>
                  <a:ext uri="{FF2B5EF4-FFF2-40B4-BE49-F238E27FC236}">
                    <a16:creationId xmlns:a16="http://schemas.microsoft.com/office/drawing/2014/main" id="{50EAEA59-1AF5-D713-F291-CB0EED0107D0}"/>
                  </a:ext>
                </a:extLst>
              </p:cNvPr>
              <p:cNvSpPr txBox="1"/>
              <p:nvPr/>
            </p:nvSpPr>
            <p:spPr>
              <a:xfrm>
                <a:off x="8897243" y="2370330"/>
                <a:ext cx="1531023" cy="261610"/>
              </a:xfrm>
              <a:prstGeom prst="rect">
                <a:avLst/>
              </a:prstGeom>
              <a:solidFill>
                <a:schemeClr val="bg1"/>
              </a:solidFill>
              <a:ln>
                <a:solidFill>
                  <a:schemeClr val="tx1"/>
                </a:solidFill>
              </a:ln>
            </p:spPr>
            <p:txBody>
              <a:bodyPr wrap="square" rtlCol="0">
                <a:spAutoFit/>
              </a:bodyPr>
              <a:lstStyle/>
              <a:p>
                <a:pPr algn="ctr"/>
                <a:r>
                  <a:rPr lang="fr-FR" sz="1100" dirty="0"/>
                  <a:t>Facteurs additionnels</a:t>
                </a:r>
                <a:endParaRPr lang="en-US" sz="1100" dirty="0"/>
              </a:p>
            </p:txBody>
          </p:sp>
          <p:sp>
            <p:nvSpPr>
              <p:cNvPr id="46" name="TextBox 45">
                <a:extLst>
                  <a:ext uri="{FF2B5EF4-FFF2-40B4-BE49-F238E27FC236}">
                    <a16:creationId xmlns:a16="http://schemas.microsoft.com/office/drawing/2014/main" id="{26376F4A-0485-74C5-3A0C-E3BC156EE005}"/>
                  </a:ext>
                </a:extLst>
              </p:cNvPr>
              <p:cNvSpPr txBox="1"/>
              <p:nvPr/>
            </p:nvSpPr>
            <p:spPr>
              <a:xfrm>
                <a:off x="9890269" y="3576319"/>
                <a:ext cx="1311722" cy="261610"/>
              </a:xfrm>
              <a:prstGeom prst="rect">
                <a:avLst/>
              </a:prstGeom>
              <a:solidFill>
                <a:schemeClr val="bg1"/>
              </a:solidFill>
            </p:spPr>
            <p:txBody>
              <a:bodyPr wrap="square" rtlCol="0">
                <a:spAutoFit/>
              </a:bodyPr>
              <a:lstStyle/>
              <a:p>
                <a:pPr algn="ctr"/>
                <a:r>
                  <a:rPr lang="fr-FR" sz="1100" dirty="0"/>
                  <a:t>Communication</a:t>
                </a:r>
                <a:endParaRPr lang="en-US" sz="1100" dirty="0"/>
              </a:p>
            </p:txBody>
          </p:sp>
        </p:grpSp>
        <p:cxnSp>
          <p:nvCxnSpPr>
            <p:cNvPr id="39" name="Straight Connector 38">
              <a:extLst>
                <a:ext uri="{FF2B5EF4-FFF2-40B4-BE49-F238E27FC236}">
                  <a16:creationId xmlns:a16="http://schemas.microsoft.com/office/drawing/2014/main" id="{3694EFF6-4F76-0438-89DE-D999565CD854}"/>
                </a:ext>
              </a:extLst>
            </p:cNvPr>
            <p:cNvCxnSpPr>
              <a:cxnSpLocks/>
            </p:cNvCxnSpPr>
            <p:nvPr/>
          </p:nvCxnSpPr>
          <p:spPr>
            <a:xfrm flipH="1">
              <a:off x="7908508" y="1044799"/>
              <a:ext cx="2038773" cy="1847761"/>
            </a:xfrm>
            <a:prstGeom prst="line">
              <a:avLst/>
            </a:prstGeom>
            <a:ln>
              <a:solidFill>
                <a:schemeClr val="accent2"/>
              </a:solidFill>
              <a:prstDash val="sysDot"/>
            </a:ln>
          </p:spPr>
          <p:style>
            <a:lnRef idx="2">
              <a:schemeClr val="dk1"/>
            </a:lnRef>
            <a:fillRef idx="0">
              <a:schemeClr val="dk1"/>
            </a:fillRef>
            <a:effectRef idx="1">
              <a:schemeClr val="dk1"/>
            </a:effectRef>
            <a:fontRef idx="minor">
              <a:schemeClr val="tx1"/>
            </a:fontRef>
          </p:style>
        </p:cxnSp>
      </p:grpSp>
      <p:pic>
        <p:nvPicPr>
          <p:cNvPr id="201" name="Picture 200" descr="A red line on a black background&#10;&#10;AI-generated content may be incorrect.">
            <a:extLst>
              <a:ext uri="{FF2B5EF4-FFF2-40B4-BE49-F238E27FC236}">
                <a16:creationId xmlns:a16="http://schemas.microsoft.com/office/drawing/2014/main" id="{5380BE08-248A-5EBA-39C4-9A319C61170C}"/>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l="4869" t="20200" r="4900" b="13925"/>
          <a:stretch>
            <a:fillRect/>
          </a:stretch>
        </p:blipFill>
        <p:spPr>
          <a:xfrm>
            <a:off x="8926198" y="532351"/>
            <a:ext cx="972889" cy="473520"/>
          </a:xfrm>
          <a:prstGeom prst="rect">
            <a:avLst/>
          </a:prstGeom>
        </p:spPr>
      </p:pic>
      <p:pic>
        <p:nvPicPr>
          <p:cNvPr id="267" name="Picture 266">
            <a:extLst>
              <a:ext uri="{FF2B5EF4-FFF2-40B4-BE49-F238E27FC236}">
                <a16:creationId xmlns:a16="http://schemas.microsoft.com/office/drawing/2014/main" id="{9C58C966-F8D1-510C-3017-0C6CBA4FA050}"/>
              </a:ext>
            </a:extLst>
          </p:cNvPr>
          <p:cNvPicPr>
            <a:picLocks noChangeAspect="1"/>
          </p:cNvPicPr>
          <p:nvPr/>
        </p:nvPicPr>
        <p:blipFill>
          <a:blip r:embed="rId8"/>
          <a:stretch>
            <a:fillRect/>
          </a:stretch>
        </p:blipFill>
        <p:spPr>
          <a:xfrm>
            <a:off x="6558597" y="3464144"/>
            <a:ext cx="3054361" cy="1219306"/>
          </a:xfrm>
          <a:prstGeom prst="rect">
            <a:avLst/>
          </a:prstGeom>
        </p:spPr>
      </p:pic>
      <p:sp>
        <p:nvSpPr>
          <p:cNvPr id="2" name="Footer Placeholder 1">
            <a:extLst>
              <a:ext uri="{FF2B5EF4-FFF2-40B4-BE49-F238E27FC236}">
                <a16:creationId xmlns:a16="http://schemas.microsoft.com/office/drawing/2014/main" id="{D08D9519-54C0-9203-567D-F1503E32A473}"/>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72003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F60CE-0B1B-3E4D-426B-8D2B8DBBC71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DB27C4-B806-6970-14BE-69ED855BA358}"/>
              </a:ext>
            </a:extLst>
          </p:cNvPr>
          <p:cNvSpPr>
            <a:spLocks noGrp="1"/>
          </p:cNvSpPr>
          <p:nvPr>
            <p:ph type="sldNum" sz="quarter" idx="12"/>
          </p:nvPr>
        </p:nvSpPr>
        <p:spPr/>
        <p:txBody>
          <a:bodyPr/>
          <a:lstStyle/>
          <a:p>
            <a:fld id="{F95E6910-D586-4B1A-BC87-A1DD68C0FBEB}" type="slidenum">
              <a:rPr lang="en-US" smtClean="0"/>
              <a:t>5</a:t>
            </a:fld>
            <a:endParaRPr lang="en-US"/>
          </a:p>
        </p:txBody>
      </p:sp>
      <p:sp>
        <p:nvSpPr>
          <p:cNvPr id="6" name="TextBox 5">
            <a:extLst>
              <a:ext uri="{FF2B5EF4-FFF2-40B4-BE49-F238E27FC236}">
                <a16:creationId xmlns:a16="http://schemas.microsoft.com/office/drawing/2014/main" id="{245E2BA7-3DDC-5DE4-0032-3672160A67E6}"/>
              </a:ext>
            </a:extLst>
          </p:cNvPr>
          <p:cNvSpPr txBox="1"/>
          <p:nvPr/>
        </p:nvSpPr>
        <p:spPr>
          <a:xfrm>
            <a:off x="6571155" y="1182261"/>
            <a:ext cx="5248656" cy="4339650"/>
          </a:xfrm>
          <a:prstGeom prst="rect">
            <a:avLst/>
          </a:prstGeom>
          <a:noFill/>
        </p:spPr>
        <p:txBody>
          <a:bodyPr wrap="square" rtlCol="0" anchor="ctr">
            <a:spAutoFit/>
          </a:bodyPr>
          <a:lstStyle/>
          <a:p>
            <a:pPr>
              <a:spcAft>
                <a:spcPts val="600"/>
              </a:spcAft>
            </a:pPr>
            <a:r>
              <a:rPr lang="fr-FR" dirty="0">
                <a:solidFill>
                  <a:schemeClr val="bg2">
                    <a:lumMod val="25000"/>
                  </a:schemeClr>
                </a:solidFill>
              </a:rPr>
              <a:t>L’être humain opère </a:t>
            </a:r>
          </a:p>
          <a:p>
            <a:pPr marL="285750" indent="-285750">
              <a:spcAft>
                <a:spcPts val="600"/>
              </a:spcAft>
              <a:buFont typeface="Arial" panose="020B0604020202020204" pitchFamily="34" charset="0"/>
              <a:buChar char="•"/>
            </a:pPr>
            <a:r>
              <a:rPr lang="fr-FR" dirty="0">
                <a:solidFill>
                  <a:schemeClr val="bg2">
                    <a:lumMod val="25000"/>
                  </a:schemeClr>
                </a:solidFill>
              </a:rPr>
              <a:t>A partir d’</a:t>
            </a:r>
            <a:r>
              <a:rPr lang="fr-FR" b="1" dirty="0">
                <a:solidFill>
                  <a:schemeClr val="bg2">
                    <a:lumMod val="25000"/>
                  </a:schemeClr>
                </a:solidFill>
              </a:rPr>
              <a:t>observations limitées</a:t>
            </a:r>
          </a:p>
          <a:p>
            <a:pPr marL="285750" indent="-285750">
              <a:spcAft>
                <a:spcPts val="600"/>
              </a:spcAft>
              <a:buFont typeface="Arial" panose="020B0604020202020204" pitchFamily="34" charset="0"/>
              <a:buChar char="•"/>
            </a:pPr>
            <a:r>
              <a:rPr lang="fr-FR" b="1" dirty="0">
                <a:solidFill>
                  <a:schemeClr val="bg2">
                    <a:lumMod val="25000"/>
                  </a:schemeClr>
                </a:solidFill>
              </a:rPr>
              <a:t>Dans un environnement incertain </a:t>
            </a:r>
          </a:p>
          <a:p>
            <a:pPr marL="285750" indent="-285750">
              <a:spcAft>
                <a:spcPts val="1800"/>
              </a:spcAft>
              <a:buFont typeface="Arial" panose="020B0604020202020204" pitchFamily="34" charset="0"/>
              <a:buChar char="•"/>
            </a:pPr>
            <a:r>
              <a:rPr lang="fr-FR" b="1" dirty="0">
                <a:solidFill>
                  <a:schemeClr val="bg2">
                    <a:lumMod val="25000"/>
                  </a:schemeClr>
                </a:solidFill>
              </a:rPr>
              <a:t>Et en constante évolution</a:t>
            </a:r>
          </a:p>
          <a:p>
            <a:pPr>
              <a:spcAft>
                <a:spcPts val="1800"/>
              </a:spcAft>
            </a:pPr>
            <a:r>
              <a:rPr lang="fr-FR" dirty="0">
                <a:solidFill>
                  <a:schemeClr val="bg2">
                    <a:lumMod val="25000"/>
                  </a:schemeClr>
                </a:solidFill>
              </a:rPr>
              <a:t>Cet environnement contient</a:t>
            </a:r>
            <a:r>
              <a:rPr lang="fr-FR" b="1" dirty="0">
                <a:solidFill>
                  <a:schemeClr val="bg2">
                    <a:lumMod val="25000"/>
                  </a:schemeClr>
                </a:solidFill>
              </a:rPr>
              <a:t> régularités systématiques </a:t>
            </a:r>
            <a:r>
              <a:rPr lang="fr-FR" dirty="0">
                <a:solidFill>
                  <a:schemeClr val="bg2">
                    <a:lumMod val="25000"/>
                  </a:schemeClr>
                </a:solidFill>
              </a:rPr>
              <a:t>et </a:t>
            </a:r>
            <a:r>
              <a:rPr lang="fr-FR" b="1" dirty="0">
                <a:solidFill>
                  <a:schemeClr val="bg2">
                    <a:lumMod val="25000"/>
                  </a:schemeClr>
                </a:solidFill>
              </a:rPr>
              <a:t>irrégularités</a:t>
            </a:r>
            <a:r>
              <a:rPr lang="fr-FR" dirty="0">
                <a:solidFill>
                  <a:schemeClr val="bg2">
                    <a:lumMod val="25000"/>
                  </a:schemeClr>
                </a:solidFill>
              </a:rPr>
              <a:t>.</a:t>
            </a:r>
          </a:p>
          <a:p>
            <a:pPr>
              <a:spcAft>
                <a:spcPts val="1800"/>
              </a:spcAft>
            </a:pPr>
            <a:r>
              <a:rPr lang="fr-FR" dirty="0">
                <a:solidFill>
                  <a:schemeClr val="bg2">
                    <a:lumMod val="25000"/>
                  </a:schemeClr>
                </a:solidFill>
              </a:rPr>
              <a:t>Il est donc souvent extrêmement coûteux, voire impossible (NP-complet) de résoudre ces estimations de manière </a:t>
            </a:r>
            <a:r>
              <a:rPr lang="fr-FR" b="1" dirty="0">
                <a:solidFill>
                  <a:schemeClr val="accent2"/>
                </a:solidFill>
              </a:rPr>
              <a:t>optimale</a:t>
            </a:r>
            <a:r>
              <a:rPr lang="fr-FR" dirty="0">
                <a:solidFill>
                  <a:schemeClr val="bg2">
                    <a:lumMod val="25000"/>
                  </a:schemeClr>
                </a:solidFill>
              </a:rPr>
              <a:t>. Cela </a:t>
            </a:r>
            <a:r>
              <a:rPr lang="fr-FR" dirty="0">
                <a:solidFill>
                  <a:schemeClr val="accent2"/>
                </a:solidFill>
              </a:rPr>
              <a:t>exige une quantité considérable d’efforts et de ressources</a:t>
            </a:r>
            <a:r>
              <a:rPr lang="fr-FR" dirty="0">
                <a:solidFill>
                  <a:schemeClr val="bg2">
                    <a:lumMod val="25000"/>
                  </a:schemeClr>
                </a:solidFill>
              </a:rPr>
              <a:t>.</a:t>
            </a:r>
          </a:p>
          <a:p>
            <a:pPr>
              <a:spcAft>
                <a:spcPts val="600"/>
              </a:spcAft>
            </a:pPr>
            <a:r>
              <a:rPr lang="fr-FR" dirty="0">
                <a:solidFill>
                  <a:schemeClr val="bg2">
                    <a:lumMod val="25000"/>
                  </a:schemeClr>
                </a:solidFill>
              </a:rPr>
              <a:t>Humains et animaux emploient des stratégies comme réponses aux </a:t>
            </a:r>
            <a:r>
              <a:rPr lang="fr-FR" dirty="0">
                <a:solidFill>
                  <a:schemeClr val="accent2"/>
                </a:solidFill>
              </a:rPr>
              <a:t>environnements incertains</a:t>
            </a:r>
            <a:r>
              <a:rPr lang="fr-FR" dirty="0">
                <a:solidFill>
                  <a:schemeClr val="bg2">
                    <a:lumMod val="25000"/>
                  </a:schemeClr>
                </a:solidFill>
              </a:rPr>
              <a:t>. </a:t>
            </a:r>
          </a:p>
        </p:txBody>
      </p:sp>
      <p:sp>
        <p:nvSpPr>
          <p:cNvPr id="8" name="Title 1">
            <a:extLst>
              <a:ext uri="{FF2B5EF4-FFF2-40B4-BE49-F238E27FC236}">
                <a16:creationId xmlns:a16="http://schemas.microsoft.com/office/drawing/2014/main" id="{388EBC61-32CE-C640-A150-D164E899A854}"/>
              </a:ext>
            </a:extLst>
          </p:cNvPr>
          <p:cNvSpPr>
            <a:spLocks noGrp="1"/>
          </p:cNvSpPr>
          <p:nvPr>
            <p:ph type="title"/>
          </p:nvPr>
        </p:nvSpPr>
        <p:spPr>
          <a:xfrm>
            <a:off x="489818" y="-30546"/>
            <a:ext cx="8229600" cy="1325563"/>
          </a:xfrm>
        </p:spPr>
        <p:txBody>
          <a:bodyPr>
            <a:normAutofit/>
          </a:bodyPr>
          <a:lstStyle/>
          <a:p>
            <a:r>
              <a:rPr lang="fr-FR" sz="3200" dirty="0"/>
              <a:t>Estimations et optimalité</a:t>
            </a:r>
            <a:endParaRPr lang="en-US" sz="3200" dirty="0"/>
          </a:p>
        </p:txBody>
      </p:sp>
      <p:cxnSp>
        <p:nvCxnSpPr>
          <p:cNvPr id="9" name="Straight Connector 8">
            <a:extLst>
              <a:ext uri="{FF2B5EF4-FFF2-40B4-BE49-F238E27FC236}">
                <a16:creationId xmlns:a16="http://schemas.microsoft.com/office/drawing/2014/main" id="{2D620E1B-31CF-9B9C-E068-AA5A8E7DE3E2}"/>
              </a:ext>
            </a:extLst>
          </p:cNvPr>
          <p:cNvCxnSpPr>
            <a:cxnSpLocks/>
          </p:cNvCxnSpPr>
          <p:nvPr/>
        </p:nvCxnSpPr>
        <p:spPr>
          <a:xfrm>
            <a:off x="6123590" y="1839792"/>
            <a:ext cx="0" cy="3046988"/>
          </a:xfrm>
          <a:prstGeom prst="line">
            <a:avLst/>
          </a:prstGeom>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6AAF78F0-A405-7C3F-334F-A5FF841B9313}"/>
              </a:ext>
            </a:extLst>
          </p:cNvPr>
          <p:cNvSpPr txBox="1"/>
          <p:nvPr/>
        </p:nvSpPr>
        <p:spPr>
          <a:xfrm>
            <a:off x="169923" y="2266943"/>
            <a:ext cx="5669010" cy="2185214"/>
          </a:xfrm>
          <a:prstGeom prst="rect">
            <a:avLst/>
          </a:prstGeom>
          <a:noFill/>
        </p:spPr>
        <p:txBody>
          <a:bodyPr wrap="square" rtlCol="0" anchor="ctr">
            <a:spAutoFit/>
          </a:bodyPr>
          <a:lstStyle/>
          <a:p>
            <a:pPr>
              <a:spcAft>
                <a:spcPts val="600"/>
              </a:spcAft>
            </a:pPr>
            <a:r>
              <a:rPr lang="fr-FR" dirty="0">
                <a:solidFill>
                  <a:schemeClr val="bg2">
                    <a:lumMod val="25000"/>
                  </a:schemeClr>
                </a:solidFill>
              </a:rPr>
              <a:t>Pour agir sur le monde, l’être humain à besoin d’</a:t>
            </a:r>
            <a:r>
              <a:rPr lang="fr-FR" dirty="0">
                <a:solidFill>
                  <a:srgbClr val="0070C0"/>
                </a:solidFill>
              </a:rPr>
              <a:t>estimer</a:t>
            </a:r>
            <a:r>
              <a:rPr lang="fr-FR" dirty="0">
                <a:solidFill>
                  <a:schemeClr val="bg2">
                    <a:lumMod val="25000"/>
                  </a:schemeClr>
                </a:solidFill>
              </a:rPr>
              <a:t> l’état actuel ou futur du monde (</a:t>
            </a:r>
            <a:r>
              <a:rPr lang="fr-FR" b="1" dirty="0">
                <a:solidFill>
                  <a:schemeClr val="bg2">
                    <a:lumMod val="25000"/>
                  </a:schemeClr>
                </a:solidFill>
              </a:rPr>
              <a:t>prédiction</a:t>
            </a:r>
            <a:r>
              <a:rPr lang="fr-FR" dirty="0">
                <a:solidFill>
                  <a:schemeClr val="bg2">
                    <a:lumMod val="25000"/>
                  </a:schemeClr>
                </a:solidFill>
              </a:rPr>
              <a:t>). </a:t>
            </a:r>
            <a:br>
              <a:rPr lang="fr-FR" dirty="0">
                <a:solidFill>
                  <a:schemeClr val="bg2">
                    <a:lumMod val="25000"/>
                  </a:schemeClr>
                </a:solidFill>
              </a:rPr>
            </a:br>
            <a:r>
              <a:rPr lang="fr-FR" dirty="0">
                <a:solidFill>
                  <a:schemeClr val="bg2">
                    <a:lumMod val="25000"/>
                  </a:schemeClr>
                </a:solidFill>
              </a:rPr>
              <a:t>Pour ce faire, il </a:t>
            </a:r>
            <a:r>
              <a:rPr lang="fr-FR" dirty="0">
                <a:solidFill>
                  <a:srgbClr val="0070C0"/>
                </a:solidFill>
              </a:rPr>
              <a:t>accumule de l’évidence</a:t>
            </a:r>
            <a:r>
              <a:rPr lang="fr-FR" dirty="0">
                <a:solidFill>
                  <a:schemeClr val="bg2">
                    <a:lumMod val="25000"/>
                  </a:schemeClr>
                </a:solidFill>
              </a:rPr>
              <a:t> en faveur d’une estimation (</a:t>
            </a:r>
            <a:r>
              <a:rPr lang="fr-FR" b="1" dirty="0">
                <a:solidFill>
                  <a:schemeClr val="bg2">
                    <a:lumMod val="25000"/>
                  </a:schemeClr>
                </a:solidFill>
              </a:rPr>
              <a:t>signal + bruit</a:t>
            </a:r>
            <a:r>
              <a:rPr lang="fr-FR" dirty="0">
                <a:solidFill>
                  <a:schemeClr val="bg2">
                    <a:lumMod val="25000"/>
                  </a:schemeClr>
                </a:solidFill>
              </a:rPr>
              <a:t>).</a:t>
            </a:r>
          </a:p>
          <a:p>
            <a:pPr>
              <a:spcAft>
                <a:spcPts val="600"/>
              </a:spcAft>
            </a:pPr>
            <a:endParaRPr lang="fr-FR" dirty="0">
              <a:solidFill>
                <a:schemeClr val="bg2">
                  <a:lumMod val="25000"/>
                </a:schemeClr>
              </a:solidFill>
            </a:endParaRPr>
          </a:p>
          <a:p>
            <a:pPr>
              <a:spcAft>
                <a:spcPts val="600"/>
              </a:spcAft>
            </a:pPr>
            <a:r>
              <a:rPr lang="fr-FR" dirty="0">
                <a:solidFill>
                  <a:schemeClr val="bg2">
                    <a:lumMod val="25000"/>
                  </a:schemeClr>
                </a:solidFill>
              </a:rPr>
              <a:t>Les facultés de </a:t>
            </a:r>
            <a:r>
              <a:rPr lang="fr-FR" dirty="0">
                <a:solidFill>
                  <a:srgbClr val="0070C0"/>
                </a:solidFill>
              </a:rPr>
              <a:t>métacognition</a:t>
            </a:r>
            <a:r>
              <a:rPr lang="fr-FR" dirty="0">
                <a:solidFill>
                  <a:schemeClr val="bg2">
                    <a:lumMod val="25000"/>
                  </a:schemeClr>
                </a:solidFill>
              </a:rPr>
              <a:t> participent à ce processus. </a:t>
            </a:r>
          </a:p>
        </p:txBody>
      </p:sp>
      <p:sp>
        <p:nvSpPr>
          <p:cNvPr id="2" name="Footer Placeholder 1">
            <a:extLst>
              <a:ext uri="{FF2B5EF4-FFF2-40B4-BE49-F238E27FC236}">
                <a16:creationId xmlns:a16="http://schemas.microsoft.com/office/drawing/2014/main" id="{7B48CD11-F580-363F-7AB3-7D67508F03A5}"/>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47253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5A05C-DA70-CCC9-FEAD-36BB2B30C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540487-DCE8-E7E9-9534-1CAD16266C5D}"/>
              </a:ext>
            </a:extLst>
          </p:cNvPr>
          <p:cNvSpPr>
            <a:spLocks noGrp="1"/>
          </p:cNvSpPr>
          <p:nvPr>
            <p:ph type="title"/>
          </p:nvPr>
        </p:nvSpPr>
        <p:spPr/>
        <p:txBody>
          <a:bodyPr>
            <a:normAutofit fontScale="90000"/>
          </a:bodyPr>
          <a:lstStyle/>
          <a:p>
            <a:r>
              <a:rPr lang="fr-FR" dirty="0"/>
              <a:t>Postulat classique I</a:t>
            </a:r>
            <a:br>
              <a:rPr lang="fr-FR" dirty="0"/>
            </a:br>
            <a:r>
              <a:rPr lang="fr-FR" dirty="0"/>
              <a:t>- Théorie classique de la rationalité</a:t>
            </a:r>
            <a:endParaRPr lang="en-US" dirty="0"/>
          </a:p>
        </p:txBody>
      </p:sp>
      <p:sp>
        <p:nvSpPr>
          <p:cNvPr id="3" name="Content Placeholder 2">
            <a:extLst>
              <a:ext uri="{FF2B5EF4-FFF2-40B4-BE49-F238E27FC236}">
                <a16:creationId xmlns:a16="http://schemas.microsoft.com/office/drawing/2014/main" id="{F078362D-C5AC-DB2B-8FDA-1D7195718958}"/>
              </a:ext>
            </a:extLst>
          </p:cNvPr>
          <p:cNvSpPr>
            <a:spLocks noGrp="1"/>
          </p:cNvSpPr>
          <p:nvPr>
            <p:ph idx="1"/>
          </p:nvPr>
        </p:nvSpPr>
        <p:spPr>
          <a:xfrm>
            <a:off x="6190596" y="1584162"/>
            <a:ext cx="5833238" cy="3607948"/>
          </a:xfrm>
        </p:spPr>
        <p:txBody>
          <a:bodyPr numCol="2">
            <a:noAutofit/>
          </a:bodyPr>
          <a:lstStyle/>
          <a:p>
            <a:pPr marL="0" indent="0">
              <a:buNone/>
            </a:pPr>
            <a:r>
              <a:rPr lang="en-US" sz="1800" dirty="0">
                <a:solidFill>
                  <a:srgbClr val="0070C0"/>
                </a:solidFill>
              </a:rPr>
              <a:t>Homo economicus</a:t>
            </a:r>
          </a:p>
          <a:p>
            <a:r>
              <a:rPr lang="en-US" sz="1800" dirty="0"/>
              <a:t>Agent </a:t>
            </a:r>
            <a:r>
              <a:rPr lang="en-US" sz="1800" dirty="0" err="1"/>
              <a:t>rationel</a:t>
            </a:r>
            <a:endParaRPr lang="en-US" sz="1800" dirty="0"/>
          </a:p>
          <a:p>
            <a:r>
              <a:rPr lang="en-US" sz="1800" dirty="0" err="1"/>
              <a:t>Parfaitement</a:t>
            </a:r>
            <a:r>
              <a:rPr lang="en-US" sz="1800" dirty="0"/>
              <a:t> </a:t>
            </a:r>
            <a:r>
              <a:rPr lang="en-US" sz="1800" dirty="0" err="1"/>
              <a:t>informé</a:t>
            </a:r>
            <a:endParaRPr lang="en-US" sz="1800" dirty="0"/>
          </a:p>
          <a:p>
            <a:r>
              <a:rPr lang="en-US" sz="1800" dirty="0"/>
              <a:t>Qui </a:t>
            </a:r>
            <a:r>
              <a:rPr lang="en-US" sz="1800" dirty="0" err="1"/>
              <a:t>maximise</a:t>
            </a:r>
            <a:r>
              <a:rPr lang="en-US" sz="1800" dirty="0"/>
              <a:t> son </a:t>
            </a:r>
            <a:r>
              <a:rPr lang="en-US" sz="1800" dirty="0" err="1"/>
              <a:t>utilité</a:t>
            </a:r>
            <a:endParaRPr lang="en-US" sz="1800" dirty="0"/>
          </a:p>
          <a:p>
            <a:endParaRPr lang="en-US" sz="1800" dirty="0"/>
          </a:p>
          <a:p>
            <a:endParaRPr lang="en-US" sz="1800" dirty="0"/>
          </a:p>
          <a:p>
            <a:pPr marL="0" indent="0">
              <a:buNone/>
            </a:pPr>
            <a:endParaRPr lang="en-US" sz="1800" dirty="0"/>
          </a:p>
          <a:p>
            <a:pPr marL="0" indent="0">
              <a:buNone/>
            </a:pPr>
            <a:endParaRPr lang="en-US" sz="1800" dirty="0"/>
          </a:p>
          <a:p>
            <a:pPr marL="0" indent="0">
              <a:buNone/>
            </a:pPr>
            <a:br>
              <a:rPr lang="en-US" sz="1800" dirty="0"/>
            </a:br>
            <a:br>
              <a:rPr lang="en-US" sz="1800" dirty="0"/>
            </a:br>
            <a:r>
              <a:rPr lang="en-US" sz="1800" dirty="0" err="1">
                <a:solidFill>
                  <a:srgbClr val="0070C0"/>
                </a:solidFill>
              </a:rPr>
              <a:t>Théorie</a:t>
            </a:r>
            <a:r>
              <a:rPr lang="en-US" sz="1800" dirty="0">
                <a:solidFill>
                  <a:srgbClr val="0070C0"/>
                </a:solidFill>
              </a:rPr>
              <a:t> des choix </a:t>
            </a:r>
            <a:r>
              <a:rPr lang="en-US" sz="1800" dirty="0" err="1">
                <a:solidFill>
                  <a:srgbClr val="0070C0"/>
                </a:solidFill>
              </a:rPr>
              <a:t>rationnels</a:t>
            </a:r>
            <a:endParaRPr lang="en-US" sz="1800" dirty="0">
              <a:solidFill>
                <a:srgbClr val="0070C0"/>
              </a:solidFill>
            </a:endParaRPr>
          </a:p>
          <a:p>
            <a:r>
              <a:rPr lang="en-US" sz="1800" dirty="0" err="1"/>
              <a:t>Préférences</a:t>
            </a:r>
            <a:r>
              <a:rPr lang="en-US" sz="1800" dirty="0"/>
              <a:t> </a:t>
            </a:r>
            <a:r>
              <a:rPr lang="en-US" sz="1800" dirty="0" err="1"/>
              <a:t>cohérentes</a:t>
            </a:r>
            <a:r>
              <a:rPr lang="en-US" sz="1800" dirty="0"/>
              <a:t> (</a:t>
            </a:r>
            <a:r>
              <a:rPr lang="en-US" sz="1800" dirty="0" err="1"/>
              <a:t>ordonnées</a:t>
            </a:r>
            <a:r>
              <a:rPr lang="en-US" sz="1800" dirty="0"/>
              <a:t>)</a:t>
            </a:r>
          </a:p>
          <a:p>
            <a:r>
              <a:rPr lang="en-US" sz="1800" dirty="0"/>
              <a:t>Les </a:t>
            </a:r>
            <a:r>
              <a:rPr lang="en-US" sz="1800" dirty="0" err="1"/>
              <a:t>calculs</a:t>
            </a:r>
            <a:r>
              <a:rPr lang="en-US" sz="1800" dirty="0"/>
              <a:t> </a:t>
            </a:r>
            <a:r>
              <a:rPr lang="en-US" sz="1800" dirty="0" err="1"/>
              <a:t>rationnels</a:t>
            </a:r>
            <a:r>
              <a:rPr lang="en-US" sz="1800" dirty="0"/>
              <a:t> </a:t>
            </a:r>
            <a:r>
              <a:rPr lang="en-US" sz="1800" dirty="0" err="1"/>
              <a:t>mènent</a:t>
            </a:r>
            <a:r>
              <a:rPr lang="en-US" sz="1800" dirty="0"/>
              <a:t> à des choix </a:t>
            </a:r>
            <a:r>
              <a:rPr lang="en-US" sz="1800" dirty="0" err="1"/>
              <a:t>alignés</a:t>
            </a:r>
            <a:r>
              <a:rPr lang="en-US" sz="1800" dirty="0"/>
              <a:t> avec les </a:t>
            </a:r>
            <a:r>
              <a:rPr lang="en-US" sz="1800" dirty="0" err="1"/>
              <a:t>préférences</a:t>
            </a:r>
            <a:endParaRPr lang="en-US" sz="1800" dirty="0"/>
          </a:p>
          <a:p>
            <a:r>
              <a:rPr lang="en-US" sz="1800" dirty="0"/>
              <a:t>Le </a:t>
            </a:r>
            <a:r>
              <a:rPr lang="en-US" sz="1800" dirty="0" err="1"/>
              <a:t>comportement</a:t>
            </a:r>
            <a:r>
              <a:rPr lang="en-US" sz="1800" dirty="0"/>
              <a:t> d’un </a:t>
            </a:r>
            <a:r>
              <a:rPr lang="en-US" sz="1800" dirty="0" err="1"/>
              <a:t>groupe</a:t>
            </a:r>
            <a:r>
              <a:rPr lang="en-US" sz="1800" dirty="0"/>
              <a:t> </a:t>
            </a:r>
            <a:r>
              <a:rPr lang="en-US" sz="1800" dirty="0" err="1"/>
              <a:t>reflète</a:t>
            </a:r>
            <a:r>
              <a:rPr lang="en-US" sz="1800" dirty="0"/>
              <a:t> </a:t>
            </a:r>
            <a:r>
              <a:rPr lang="en-US" sz="1800" dirty="0" err="1"/>
              <a:t>l’aggrégat</a:t>
            </a:r>
            <a:r>
              <a:rPr lang="en-US" sz="1800" dirty="0"/>
              <a:t> des </a:t>
            </a:r>
            <a:r>
              <a:rPr lang="en-US" sz="1800" dirty="0" err="1"/>
              <a:t>comportements</a:t>
            </a:r>
            <a:r>
              <a:rPr lang="en-US" sz="1800" dirty="0"/>
              <a:t> </a:t>
            </a:r>
            <a:r>
              <a:rPr lang="en-US" sz="1800" dirty="0" err="1"/>
              <a:t>individuels</a:t>
            </a:r>
            <a:r>
              <a:rPr lang="en-US" sz="1800" dirty="0"/>
              <a:t> (allocations </a:t>
            </a:r>
            <a:r>
              <a:rPr lang="en-US" sz="1800" dirty="0" err="1"/>
              <a:t>efficaces</a:t>
            </a:r>
            <a:r>
              <a:rPr lang="en-US" sz="1800" dirty="0"/>
              <a:t>)</a:t>
            </a:r>
          </a:p>
        </p:txBody>
      </p:sp>
      <p:sp>
        <p:nvSpPr>
          <p:cNvPr id="4" name="Slide Number Placeholder 3">
            <a:extLst>
              <a:ext uri="{FF2B5EF4-FFF2-40B4-BE49-F238E27FC236}">
                <a16:creationId xmlns:a16="http://schemas.microsoft.com/office/drawing/2014/main" id="{A43B13DE-89CD-9584-3A6F-EF85D019279B}"/>
              </a:ext>
            </a:extLst>
          </p:cNvPr>
          <p:cNvSpPr>
            <a:spLocks noGrp="1"/>
          </p:cNvSpPr>
          <p:nvPr>
            <p:ph type="sldNum" sz="quarter" idx="12"/>
          </p:nvPr>
        </p:nvSpPr>
        <p:spPr/>
        <p:txBody>
          <a:bodyPr/>
          <a:lstStyle/>
          <a:p>
            <a:fld id="{F95E6910-D586-4B1A-BC87-A1DD68C0FBEB}" type="slidenum">
              <a:rPr lang="en-US" smtClean="0"/>
              <a:t>6</a:t>
            </a:fld>
            <a:endParaRPr lang="en-US"/>
          </a:p>
        </p:txBody>
      </p:sp>
      <p:sp>
        <p:nvSpPr>
          <p:cNvPr id="7" name="TextBox 6">
            <a:extLst>
              <a:ext uri="{FF2B5EF4-FFF2-40B4-BE49-F238E27FC236}">
                <a16:creationId xmlns:a16="http://schemas.microsoft.com/office/drawing/2014/main" id="{548912F0-A1E4-9994-AA10-0EAB593F24AB}"/>
              </a:ext>
            </a:extLst>
          </p:cNvPr>
          <p:cNvSpPr txBox="1"/>
          <p:nvPr/>
        </p:nvSpPr>
        <p:spPr>
          <a:xfrm>
            <a:off x="84082" y="6453352"/>
            <a:ext cx="5917324" cy="307777"/>
          </a:xfrm>
          <a:prstGeom prst="rect">
            <a:avLst/>
          </a:prstGeom>
          <a:noFill/>
        </p:spPr>
        <p:txBody>
          <a:bodyPr wrap="square" rtlCol="0">
            <a:spAutoFit/>
          </a:bodyPr>
          <a:lstStyle/>
          <a:p>
            <a:r>
              <a:rPr lang="fr-FR" sz="1400" dirty="0">
                <a:solidFill>
                  <a:schemeClr val="bg2">
                    <a:lumMod val="25000"/>
                  </a:schemeClr>
                </a:solidFill>
              </a:rPr>
              <a:t>Mill, Pareto, Samuelson, etc.</a:t>
            </a:r>
            <a:endParaRPr lang="en-US" sz="1400" dirty="0">
              <a:solidFill>
                <a:schemeClr val="bg2">
                  <a:lumMod val="25000"/>
                </a:schemeClr>
              </a:solidFill>
            </a:endParaRPr>
          </a:p>
        </p:txBody>
      </p:sp>
      <p:pic>
        <p:nvPicPr>
          <p:cNvPr id="9" name="Picture 8">
            <a:extLst>
              <a:ext uri="{FF2B5EF4-FFF2-40B4-BE49-F238E27FC236}">
                <a16:creationId xmlns:a16="http://schemas.microsoft.com/office/drawing/2014/main" id="{20124D57-2E1B-0D43-37E9-DAB79429B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08" y="1584163"/>
            <a:ext cx="5566498" cy="3132083"/>
          </a:xfrm>
          <a:prstGeom prst="rect">
            <a:avLst/>
          </a:prstGeom>
        </p:spPr>
      </p:pic>
      <p:sp>
        <p:nvSpPr>
          <p:cNvPr id="5" name="Footer Placeholder 4">
            <a:extLst>
              <a:ext uri="{FF2B5EF4-FFF2-40B4-BE49-F238E27FC236}">
                <a16:creationId xmlns:a16="http://schemas.microsoft.com/office/drawing/2014/main" id="{4ECBD2F2-FD13-CDA1-D877-A8F1D055D8DF}"/>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57702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7EE56-FEEB-F10E-27EC-D46B3F608FB2}"/>
            </a:ext>
          </a:extLst>
        </p:cNvPr>
        <p:cNvGrpSpPr/>
        <p:nvPr/>
      </p:nvGrpSpPr>
      <p:grpSpPr>
        <a:xfrm>
          <a:off x="0" y="0"/>
          <a:ext cx="0" cy="0"/>
          <a:chOff x="0" y="0"/>
          <a:chExt cx="0" cy="0"/>
        </a:xfrm>
      </p:grpSpPr>
      <p:pic>
        <p:nvPicPr>
          <p:cNvPr id="15" name="Picture 14" descr="A person standing in front of a chalkboard&#10;&#10;AI-generated content may be incorrect.">
            <a:extLst>
              <a:ext uri="{FF2B5EF4-FFF2-40B4-BE49-F238E27FC236}">
                <a16:creationId xmlns:a16="http://schemas.microsoft.com/office/drawing/2014/main" id="{98608D9D-8801-534E-F70A-E766B7C09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992" y="1348502"/>
            <a:ext cx="4578580" cy="2575452"/>
          </a:xfrm>
          <a:prstGeom prst="rect">
            <a:avLst/>
          </a:prstGeom>
        </p:spPr>
      </p:pic>
      <p:sp>
        <p:nvSpPr>
          <p:cNvPr id="2" name="Title 1">
            <a:extLst>
              <a:ext uri="{FF2B5EF4-FFF2-40B4-BE49-F238E27FC236}">
                <a16:creationId xmlns:a16="http://schemas.microsoft.com/office/drawing/2014/main" id="{B4234EFE-73A7-4078-634A-D17B0DB4E1F0}"/>
              </a:ext>
            </a:extLst>
          </p:cNvPr>
          <p:cNvSpPr>
            <a:spLocks noGrp="1"/>
          </p:cNvSpPr>
          <p:nvPr>
            <p:ph type="title"/>
          </p:nvPr>
        </p:nvSpPr>
        <p:spPr/>
        <p:txBody>
          <a:bodyPr>
            <a:normAutofit/>
          </a:bodyPr>
          <a:lstStyle/>
          <a:p>
            <a:r>
              <a:rPr lang="fr-FR" dirty="0"/>
              <a:t>Postulat classique II </a:t>
            </a:r>
            <a:br>
              <a:rPr lang="fr-FR" dirty="0"/>
            </a:br>
            <a:r>
              <a:rPr lang="fr-FR" dirty="0"/>
              <a:t>- Mécanismes de marché</a:t>
            </a:r>
            <a:endParaRPr lang="en-US" dirty="0"/>
          </a:p>
        </p:txBody>
      </p:sp>
      <p:sp>
        <p:nvSpPr>
          <p:cNvPr id="4" name="Slide Number Placeholder 3">
            <a:extLst>
              <a:ext uri="{FF2B5EF4-FFF2-40B4-BE49-F238E27FC236}">
                <a16:creationId xmlns:a16="http://schemas.microsoft.com/office/drawing/2014/main" id="{1DCF8407-89C2-9880-0CF3-BB35B5484401}"/>
              </a:ext>
            </a:extLst>
          </p:cNvPr>
          <p:cNvSpPr>
            <a:spLocks noGrp="1"/>
          </p:cNvSpPr>
          <p:nvPr>
            <p:ph type="sldNum" sz="quarter" idx="12"/>
          </p:nvPr>
        </p:nvSpPr>
        <p:spPr/>
        <p:txBody>
          <a:bodyPr/>
          <a:lstStyle/>
          <a:p>
            <a:fld id="{F95E6910-D586-4B1A-BC87-A1DD68C0FBEB}" type="slidenum">
              <a:rPr lang="en-US" smtClean="0"/>
              <a:t>7</a:t>
            </a:fld>
            <a:endParaRPr lang="en-US"/>
          </a:p>
        </p:txBody>
      </p:sp>
      <p:sp>
        <p:nvSpPr>
          <p:cNvPr id="16" name="TextBox 15">
            <a:extLst>
              <a:ext uri="{FF2B5EF4-FFF2-40B4-BE49-F238E27FC236}">
                <a16:creationId xmlns:a16="http://schemas.microsoft.com/office/drawing/2014/main" id="{77256996-5306-5DA7-2549-0EB7C639878F}"/>
              </a:ext>
            </a:extLst>
          </p:cNvPr>
          <p:cNvSpPr txBox="1"/>
          <p:nvPr/>
        </p:nvSpPr>
        <p:spPr>
          <a:xfrm>
            <a:off x="84082" y="1311833"/>
            <a:ext cx="6568966" cy="2554545"/>
          </a:xfrm>
          <a:prstGeom prst="rect">
            <a:avLst/>
          </a:prstGeom>
          <a:noFill/>
        </p:spPr>
        <p:txBody>
          <a:bodyPr wrap="square">
            <a:spAutoFit/>
          </a:bodyPr>
          <a:lstStyle/>
          <a:p>
            <a:pPr marL="0" indent="0">
              <a:spcAft>
                <a:spcPts val="600"/>
              </a:spcAft>
              <a:buNone/>
            </a:pPr>
            <a:r>
              <a:rPr lang="en-US" sz="2000" dirty="0">
                <a:solidFill>
                  <a:srgbClr val="0070C0"/>
                </a:solidFill>
              </a:rPr>
              <a:t>Marché </a:t>
            </a:r>
            <a:r>
              <a:rPr lang="en-US" sz="2000" dirty="0" err="1">
                <a:solidFill>
                  <a:srgbClr val="0070C0"/>
                </a:solidFill>
              </a:rPr>
              <a:t>efficace</a:t>
            </a:r>
            <a:r>
              <a:rPr lang="en-US" sz="2000" dirty="0">
                <a:solidFill>
                  <a:schemeClr val="bg2">
                    <a:lumMod val="25000"/>
                  </a:schemeClr>
                </a:solidFill>
              </a:rPr>
              <a:t>: </a:t>
            </a:r>
          </a:p>
          <a:p>
            <a:pPr marL="285750" indent="-285750">
              <a:spcAft>
                <a:spcPts val="600"/>
              </a:spcAft>
              <a:buFont typeface="Arial" panose="020B0604020202020204" pitchFamily="34" charset="0"/>
              <a:buChar char="•"/>
            </a:pPr>
            <a:r>
              <a:rPr lang="en-US" sz="2000" dirty="0">
                <a:solidFill>
                  <a:schemeClr val="bg2">
                    <a:lumMod val="25000"/>
                  </a:schemeClr>
                </a:solidFill>
              </a:rPr>
              <a:t>Les agents </a:t>
            </a:r>
            <a:r>
              <a:rPr lang="en-US" sz="2000" dirty="0" err="1">
                <a:solidFill>
                  <a:schemeClr val="bg2">
                    <a:lumMod val="25000"/>
                  </a:schemeClr>
                </a:solidFill>
              </a:rPr>
              <a:t>opèrent</a:t>
            </a:r>
            <a:r>
              <a:rPr lang="en-US" sz="2000" dirty="0">
                <a:solidFill>
                  <a:schemeClr val="bg2">
                    <a:lumMod val="25000"/>
                  </a:schemeClr>
                </a:solidFill>
              </a:rPr>
              <a:t> au sein d’un </a:t>
            </a:r>
            <a:r>
              <a:rPr lang="en-US" sz="2000" dirty="0" err="1">
                <a:solidFill>
                  <a:schemeClr val="bg2">
                    <a:lumMod val="25000"/>
                  </a:schemeClr>
                </a:solidFill>
              </a:rPr>
              <a:t>marché</a:t>
            </a:r>
            <a:endParaRPr lang="en-US" sz="2000" dirty="0">
              <a:solidFill>
                <a:schemeClr val="bg2">
                  <a:lumMod val="25000"/>
                </a:schemeClr>
              </a:solidFill>
            </a:endParaRPr>
          </a:p>
          <a:p>
            <a:pPr marL="285750" indent="-285750">
              <a:spcAft>
                <a:spcPts val="600"/>
              </a:spcAft>
              <a:buFont typeface="Arial" panose="020B0604020202020204" pitchFamily="34" charset="0"/>
              <a:buChar char="•"/>
            </a:pPr>
            <a:r>
              <a:rPr lang="en-US" sz="2000" dirty="0">
                <a:solidFill>
                  <a:schemeClr val="bg2">
                    <a:lumMod val="25000"/>
                  </a:schemeClr>
                </a:solidFill>
              </a:rPr>
              <a:t>Toute </a:t>
            </a:r>
            <a:r>
              <a:rPr lang="en-US" sz="2000" dirty="0" err="1">
                <a:solidFill>
                  <a:schemeClr val="bg2">
                    <a:lumMod val="25000"/>
                  </a:schemeClr>
                </a:solidFill>
              </a:rPr>
              <a:t>l’information</a:t>
            </a:r>
            <a:r>
              <a:rPr lang="en-US" sz="2000" dirty="0">
                <a:solidFill>
                  <a:schemeClr val="bg2">
                    <a:lumMod val="25000"/>
                  </a:schemeClr>
                </a:solidFill>
              </a:rPr>
              <a:t> y </a:t>
            </a:r>
            <a:r>
              <a:rPr lang="en-US" sz="2000" dirty="0" err="1">
                <a:solidFill>
                  <a:schemeClr val="bg2">
                    <a:lumMod val="25000"/>
                  </a:schemeClr>
                </a:solidFill>
              </a:rPr>
              <a:t>est</a:t>
            </a:r>
            <a:r>
              <a:rPr lang="en-US" sz="2000" dirty="0">
                <a:solidFill>
                  <a:schemeClr val="bg2">
                    <a:lumMod val="25000"/>
                  </a:schemeClr>
                </a:solidFill>
              </a:rPr>
              <a:t> </a:t>
            </a:r>
            <a:r>
              <a:rPr lang="en-US" sz="2000" dirty="0" err="1">
                <a:solidFill>
                  <a:schemeClr val="bg2">
                    <a:lumMod val="25000"/>
                  </a:schemeClr>
                </a:solidFill>
              </a:rPr>
              <a:t>directement</a:t>
            </a:r>
            <a:r>
              <a:rPr lang="en-US" sz="2000" dirty="0">
                <a:solidFill>
                  <a:schemeClr val="bg2">
                    <a:lumMod val="25000"/>
                  </a:schemeClr>
                </a:solidFill>
              </a:rPr>
              <a:t> disponible (efficient market, 0 </a:t>
            </a:r>
            <a:r>
              <a:rPr lang="en-US" sz="2000" dirty="0" err="1">
                <a:solidFill>
                  <a:schemeClr val="bg2">
                    <a:lumMod val="25000"/>
                  </a:schemeClr>
                </a:solidFill>
              </a:rPr>
              <a:t>asymétrie</a:t>
            </a:r>
            <a:r>
              <a:rPr lang="en-US" sz="2000" dirty="0">
                <a:solidFill>
                  <a:schemeClr val="bg2">
                    <a:lumMod val="25000"/>
                  </a:schemeClr>
                </a:solidFill>
              </a:rPr>
              <a:t> </a:t>
            </a:r>
            <a:r>
              <a:rPr lang="en-US" sz="2000" dirty="0" err="1">
                <a:solidFill>
                  <a:schemeClr val="bg2">
                    <a:lumMod val="25000"/>
                  </a:schemeClr>
                </a:solidFill>
              </a:rPr>
              <a:t>d’information</a:t>
            </a:r>
            <a:r>
              <a:rPr lang="en-US" sz="2000" dirty="0">
                <a:solidFill>
                  <a:schemeClr val="bg2">
                    <a:lumMod val="25000"/>
                  </a:schemeClr>
                </a:solidFill>
              </a:rPr>
              <a:t>)</a:t>
            </a:r>
          </a:p>
          <a:p>
            <a:pPr marL="285750" indent="-285750">
              <a:spcAft>
                <a:spcPts val="600"/>
              </a:spcAft>
              <a:buFont typeface="Arial" panose="020B0604020202020204" pitchFamily="34" charset="0"/>
              <a:buChar char="•"/>
            </a:pPr>
            <a:r>
              <a:rPr lang="en-US" sz="2000" dirty="0">
                <a:solidFill>
                  <a:schemeClr val="bg2">
                    <a:lumMod val="25000"/>
                  </a:schemeClr>
                </a:solidFill>
              </a:rPr>
              <a:t>Les choix </a:t>
            </a:r>
            <a:r>
              <a:rPr lang="en-US" sz="2000" dirty="0" err="1">
                <a:solidFill>
                  <a:schemeClr val="bg2">
                    <a:lumMod val="25000"/>
                  </a:schemeClr>
                </a:solidFill>
              </a:rPr>
              <a:t>révèlent</a:t>
            </a:r>
            <a:r>
              <a:rPr lang="en-US" sz="2000" dirty="0">
                <a:solidFill>
                  <a:schemeClr val="bg2">
                    <a:lumMod val="25000"/>
                  </a:schemeClr>
                </a:solidFill>
              </a:rPr>
              <a:t> les </a:t>
            </a:r>
            <a:r>
              <a:rPr lang="en-US" sz="2000" dirty="0" err="1">
                <a:solidFill>
                  <a:schemeClr val="bg2">
                    <a:lumMod val="25000"/>
                  </a:schemeClr>
                </a:solidFill>
              </a:rPr>
              <a:t>préférences</a:t>
            </a:r>
            <a:endParaRPr lang="en-US" sz="2000" dirty="0">
              <a:solidFill>
                <a:schemeClr val="bg2">
                  <a:lumMod val="25000"/>
                </a:schemeClr>
              </a:solidFill>
            </a:endParaRPr>
          </a:p>
          <a:p>
            <a:pPr marL="285750" indent="-285750">
              <a:spcAft>
                <a:spcPts val="600"/>
              </a:spcAft>
              <a:buFont typeface="Arial" panose="020B0604020202020204" pitchFamily="34" charset="0"/>
              <a:buChar char="•"/>
            </a:pPr>
            <a:r>
              <a:rPr lang="en-US" sz="2000" dirty="0">
                <a:solidFill>
                  <a:schemeClr val="bg2">
                    <a:lumMod val="25000"/>
                  </a:schemeClr>
                </a:solidFill>
              </a:rPr>
              <a:t>Concurrence libre et </a:t>
            </a:r>
            <a:r>
              <a:rPr lang="en-US" sz="2000" dirty="0" err="1">
                <a:solidFill>
                  <a:schemeClr val="bg2">
                    <a:lumMod val="25000"/>
                  </a:schemeClr>
                </a:solidFill>
              </a:rPr>
              <a:t>parfaite</a:t>
            </a:r>
            <a:r>
              <a:rPr lang="en-US" sz="2000" dirty="0">
                <a:solidFill>
                  <a:schemeClr val="bg2">
                    <a:lumMod val="25000"/>
                  </a:schemeClr>
                </a:solidFill>
              </a:rPr>
              <a:t> -&gt; </a:t>
            </a:r>
            <a:r>
              <a:rPr lang="en-US" sz="2000" dirty="0" err="1">
                <a:solidFill>
                  <a:schemeClr val="bg2">
                    <a:lumMod val="25000"/>
                  </a:schemeClr>
                </a:solidFill>
              </a:rPr>
              <a:t>équilibre</a:t>
            </a:r>
            <a:r>
              <a:rPr lang="en-US" sz="2000" dirty="0">
                <a:solidFill>
                  <a:schemeClr val="bg2">
                    <a:lumMod val="25000"/>
                  </a:schemeClr>
                </a:solidFill>
              </a:rPr>
              <a:t> optimal (allocations </a:t>
            </a:r>
            <a:r>
              <a:rPr lang="en-US" sz="2000" dirty="0" err="1">
                <a:solidFill>
                  <a:schemeClr val="bg2">
                    <a:lumMod val="25000"/>
                  </a:schemeClr>
                </a:solidFill>
              </a:rPr>
              <a:t>efficaces</a:t>
            </a:r>
            <a:r>
              <a:rPr lang="en-US" sz="2000" dirty="0">
                <a:solidFill>
                  <a:schemeClr val="bg2">
                    <a:lumMod val="25000"/>
                  </a:schemeClr>
                </a:solidFill>
              </a:rPr>
              <a:t>), triomphe du plus </a:t>
            </a:r>
            <a:r>
              <a:rPr lang="en-US" sz="2000" dirty="0" err="1">
                <a:solidFill>
                  <a:schemeClr val="bg2">
                    <a:lumMod val="25000"/>
                  </a:schemeClr>
                </a:solidFill>
              </a:rPr>
              <a:t>efficace</a:t>
            </a:r>
            <a:endParaRPr lang="en-US" sz="2000" dirty="0">
              <a:solidFill>
                <a:schemeClr val="bg2">
                  <a:lumMod val="25000"/>
                </a:schemeClr>
              </a:solidFill>
            </a:endParaRPr>
          </a:p>
        </p:txBody>
      </p:sp>
      <p:sp>
        <p:nvSpPr>
          <p:cNvPr id="17" name="TextBox 16">
            <a:extLst>
              <a:ext uri="{FF2B5EF4-FFF2-40B4-BE49-F238E27FC236}">
                <a16:creationId xmlns:a16="http://schemas.microsoft.com/office/drawing/2014/main" id="{07DDA255-1683-818F-5AFA-1A2067CD1833}"/>
              </a:ext>
            </a:extLst>
          </p:cNvPr>
          <p:cNvSpPr txBox="1"/>
          <p:nvPr/>
        </p:nvSpPr>
        <p:spPr>
          <a:xfrm>
            <a:off x="84082" y="6453352"/>
            <a:ext cx="5917324" cy="307777"/>
          </a:xfrm>
          <a:prstGeom prst="rect">
            <a:avLst/>
          </a:prstGeom>
          <a:noFill/>
        </p:spPr>
        <p:txBody>
          <a:bodyPr wrap="square" rtlCol="0">
            <a:spAutoFit/>
          </a:bodyPr>
          <a:lstStyle/>
          <a:p>
            <a:r>
              <a:rPr lang="fr-FR" sz="1400" dirty="0">
                <a:solidFill>
                  <a:schemeClr val="bg2">
                    <a:lumMod val="25000"/>
                  </a:schemeClr>
                </a:solidFill>
              </a:rPr>
              <a:t>Hayek, Mill, Pareto, Fama vs Schiller</a:t>
            </a:r>
            <a:endParaRPr lang="en-US" sz="1400" dirty="0">
              <a:solidFill>
                <a:schemeClr val="bg2">
                  <a:lumMod val="25000"/>
                </a:schemeClr>
              </a:solidFill>
            </a:endParaRPr>
          </a:p>
        </p:txBody>
      </p:sp>
      <p:sp>
        <p:nvSpPr>
          <p:cNvPr id="3" name="TextBox 2">
            <a:extLst>
              <a:ext uri="{FF2B5EF4-FFF2-40B4-BE49-F238E27FC236}">
                <a16:creationId xmlns:a16="http://schemas.microsoft.com/office/drawing/2014/main" id="{49213C02-A946-A121-1FB7-EEE5E698902A}"/>
              </a:ext>
            </a:extLst>
          </p:cNvPr>
          <p:cNvSpPr txBox="1"/>
          <p:nvPr/>
        </p:nvSpPr>
        <p:spPr>
          <a:xfrm>
            <a:off x="6297515" y="3985352"/>
            <a:ext cx="5715810" cy="2554545"/>
          </a:xfrm>
          <a:prstGeom prst="rect">
            <a:avLst/>
          </a:prstGeom>
          <a:noFill/>
        </p:spPr>
        <p:txBody>
          <a:bodyPr wrap="square">
            <a:spAutoFit/>
          </a:bodyPr>
          <a:lstStyle/>
          <a:p>
            <a:pPr marL="0" indent="0">
              <a:spcAft>
                <a:spcPts val="600"/>
              </a:spcAft>
              <a:buNone/>
            </a:pPr>
            <a:r>
              <a:rPr lang="en-US" sz="2000" dirty="0">
                <a:solidFill>
                  <a:srgbClr val="0070C0"/>
                </a:solidFill>
              </a:rPr>
              <a:t>Marché des </a:t>
            </a:r>
            <a:r>
              <a:rPr lang="en-US" sz="2000" dirty="0" err="1">
                <a:solidFill>
                  <a:srgbClr val="0070C0"/>
                </a:solidFill>
              </a:rPr>
              <a:t>idées</a:t>
            </a:r>
            <a:r>
              <a:rPr lang="en-US" sz="2000" dirty="0">
                <a:solidFill>
                  <a:schemeClr val="bg2">
                    <a:lumMod val="25000"/>
                  </a:schemeClr>
                </a:solidFill>
              </a:rPr>
              <a:t>:</a:t>
            </a:r>
          </a:p>
          <a:p>
            <a:pPr>
              <a:spcAft>
                <a:spcPts val="600"/>
              </a:spcAft>
            </a:pPr>
            <a:r>
              <a:rPr lang="en-US" sz="2000" dirty="0" err="1">
                <a:solidFill>
                  <a:schemeClr val="bg2">
                    <a:lumMod val="25000"/>
                  </a:schemeClr>
                </a:solidFill>
              </a:rPr>
              <a:t>Analogie</a:t>
            </a:r>
            <a:r>
              <a:rPr lang="en-US" sz="2000" dirty="0">
                <a:solidFill>
                  <a:schemeClr val="bg2">
                    <a:lumMod val="25000"/>
                  </a:schemeClr>
                </a:solidFill>
              </a:rPr>
              <a:t> du </a:t>
            </a:r>
            <a:r>
              <a:rPr lang="en-US" sz="2000" dirty="0" err="1">
                <a:solidFill>
                  <a:schemeClr val="bg2">
                    <a:lumMod val="25000"/>
                  </a:schemeClr>
                </a:solidFill>
              </a:rPr>
              <a:t>marché</a:t>
            </a:r>
            <a:r>
              <a:rPr lang="en-US" sz="2000" dirty="0">
                <a:solidFill>
                  <a:schemeClr val="bg2">
                    <a:lumMod val="25000"/>
                  </a:schemeClr>
                </a:solidFill>
              </a:rPr>
              <a:t> libre appliqué à la liberté </a:t>
            </a:r>
            <a:r>
              <a:rPr lang="en-US" sz="2000" dirty="0" err="1">
                <a:solidFill>
                  <a:schemeClr val="bg2">
                    <a:lumMod val="25000"/>
                  </a:schemeClr>
                </a:solidFill>
              </a:rPr>
              <a:t>d’expression</a:t>
            </a:r>
            <a:r>
              <a:rPr lang="en-US" sz="2000" dirty="0">
                <a:solidFill>
                  <a:schemeClr val="bg2">
                    <a:lumMod val="25000"/>
                  </a:schemeClr>
                </a:solidFill>
              </a:rPr>
              <a:t>: </a:t>
            </a:r>
            <a:r>
              <a:rPr lang="en-US" sz="2000" dirty="0" err="1">
                <a:solidFill>
                  <a:schemeClr val="bg2">
                    <a:lumMod val="25000"/>
                  </a:schemeClr>
                </a:solidFill>
              </a:rPr>
              <a:t>l’abondance</a:t>
            </a:r>
            <a:r>
              <a:rPr lang="en-US" sz="2000" dirty="0">
                <a:solidFill>
                  <a:schemeClr val="bg2">
                    <a:lumMod val="25000"/>
                  </a:schemeClr>
                </a:solidFill>
              </a:rPr>
              <a:t> </a:t>
            </a:r>
            <a:r>
              <a:rPr lang="en-US" sz="2000" dirty="0" err="1">
                <a:solidFill>
                  <a:schemeClr val="bg2">
                    <a:lumMod val="25000"/>
                  </a:schemeClr>
                </a:solidFill>
              </a:rPr>
              <a:t>d’information</a:t>
            </a:r>
            <a:r>
              <a:rPr lang="en-US" sz="2000" dirty="0">
                <a:solidFill>
                  <a:schemeClr val="bg2">
                    <a:lumMod val="25000"/>
                  </a:schemeClr>
                </a:solidFill>
              </a:rPr>
              <a:t> et la libre concurrence (0 intervention) entre les </a:t>
            </a:r>
            <a:r>
              <a:rPr lang="en-US" sz="2000" dirty="0" err="1">
                <a:solidFill>
                  <a:schemeClr val="bg2">
                    <a:lumMod val="25000"/>
                  </a:schemeClr>
                </a:solidFill>
              </a:rPr>
              <a:t>idées</a:t>
            </a:r>
            <a:endParaRPr lang="en-US" sz="2000" dirty="0">
              <a:solidFill>
                <a:schemeClr val="bg2">
                  <a:lumMod val="25000"/>
                </a:schemeClr>
              </a:solidFill>
            </a:endParaRPr>
          </a:p>
          <a:p>
            <a:pPr marL="285750" indent="-285750">
              <a:spcAft>
                <a:spcPts val="600"/>
              </a:spcAft>
              <a:buFont typeface="Arial" panose="020B0604020202020204" pitchFamily="34" charset="0"/>
              <a:buChar char="•"/>
            </a:pPr>
            <a:r>
              <a:rPr lang="en-US" sz="2000" dirty="0">
                <a:solidFill>
                  <a:srgbClr val="0070C0"/>
                </a:solidFill>
              </a:rPr>
              <a:t>Font </a:t>
            </a:r>
            <a:r>
              <a:rPr lang="en-US" sz="2000" dirty="0" err="1">
                <a:solidFill>
                  <a:srgbClr val="0070C0"/>
                </a:solidFill>
              </a:rPr>
              <a:t>triompher</a:t>
            </a:r>
            <a:r>
              <a:rPr lang="en-US" sz="2000" dirty="0">
                <a:solidFill>
                  <a:srgbClr val="0070C0"/>
                </a:solidFill>
              </a:rPr>
              <a:t> la verité</a:t>
            </a:r>
          </a:p>
          <a:p>
            <a:pPr marL="285750" indent="-285750">
              <a:spcAft>
                <a:spcPts val="600"/>
              </a:spcAft>
              <a:buFont typeface="Arial" panose="020B0604020202020204" pitchFamily="34" charset="0"/>
              <a:buChar char="•"/>
            </a:pPr>
            <a:r>
              <a:rPr lang="en-US" sz="2000" dirty="0" err="1">
                <a:solidFill>
                  <a:srgbClr val="0070C0"/>
                </a:solidFill>
              </a:rPr>
              <a:t>Priorise</a:t>
            </a:r>
            <a:r>
              <a:rPr lang="en-US" sz="2000" dirty="0">
                <a:solidFill>
                  <a:srgbClr val="0070C0"/>
                </a:solidFill>
              </a:rPr>
              <a:t> </a:t>
            </a:r>
            <a:r>
              <a:rPr lang="en-US" sz="2000" dirty="0" err="1">
                <a:solidFill>
                  <a:srgbClr val="0070C0"/>
                </a:solidFill>
              </a:rPr>
              <a:t>l’information</a:t>
            </a:r>
            <a:r>
              <a:rPr lang="en-US" sz="2000" dirty="0">
                <a:solidFill>
                  <a:srgbClr val="0070C0"/>
                </a:solidFill>
              </a:rPr>
              <a:t> de </a:t>
            </a:r>
            <a:r>
              <a:rPr lang="en-US" sz="2000" dirty="0" err="1">
                <a:solidFill>
                  <a:srgbClr val="0070C0"/>
                </a:solidFill>
              </a:rPr>
              <a:t>meilleure</a:t>
            </a:r>
            <a:r>
              <a:rPr lang="en-US" sz="2000" dirty="0">
                <a:solidFill>
                  <a:srgbClr val="0070C0"/>
                </a:solidFill>
              </a:rPr>
              <a:t> </a:t>
            </a:r>
            <a:r>
              <a:rPr lang="en-US" sz="2000" dirty="0" err="1">
                <a:solidFill>
                  <a:srgbClr val="0070C0"/>
                </a:solidFill>
              </a:rPr>
              <a:t>qualité</a:t>
            </a:r>
            <a:endParaRPr lang="en-US" sz="2000" dirty="0">
              <a:solidFill>
                <a:srgbClr val="0070C0"/>
              </a:solidFill>
            </a:endParaRPr>
          </a:p>
          <a:p>
            <a:pPr marL="285750" indent="-285750">
              <a:spcAft>
                <a:spcPts val="600"/>
              </a:spcAft>
              <a:buFont typeface="Arial" panose="020B0604020202020204" pitchFamily="34" charset="0"/>
              <a:buChar char="•"/>
            </a:pPr>
            <a:r>
              <a:rPr lang="en-US" sz="2000" dirty="0">
                <a:solidFill>
                  <a:srgbClr val="0070C0"/>
                </a:solidFill>
              </a:rPr>
              <a:t>Les </a:t>
            </a:r>
            <a:r>
              <a:rPr lang="en-US" sz="2000" dirty="0" err="1">
                <a:solidFill>
                  <a:srgbClr val="0070C0"/>
                </a:solidFill>
              </a:rPr>
              <a:t>infos</a:t>
            </a:r>
            <a:r>
              <a:rPr lang="en-US" sz="2000" dirty="0">
                <a:solidFill>
                  <a:srgbClr val="0070C0"/>
                </a:solidFill>
              </a:rPr>
              <a:t>. </a:t>
            </a:r>
            <a:r>
              <a:rPr lang="en-US" sz="2000" dirty="0" err="1">
                <a:solidFill>
                  <a:srgbClr val="0070C0"/>
                </a:solidFill>
              </a:rPr>
              <a:t>améliorent</a:t>
            </a:r>
            <a:r>
              <a:rPr lang="en-US" sz="2000" dirty="0">
                <a:solidFill>
                  <a:srgbClr val="0070C0"/>
                </a:solidFill>
              </a:rPr>
              <a:t> la </a:t>
            </a:r>
            <a:r>
              <a:rPr lang="en-US" sz="2000" dirty="0" err="1">
                <a:solidFill>
                  <a:srgbClr val="0070C0"/>
                </a:solidFill>
              </a:rPr>
              <a:t>qualité</a:t>
            </a:r>
            <a:r>
              <a:rPr lang="en-US" sz="2000" dirty="0">
                <a:solidFill>
                  <a:srgbClr val="0070C0"/>
                </a:solidFill>
              </a:rPr>
              <a:t> des </a:t>
            </a:r>
            <a:r>
              <a:rPr lang="en-US" sz="2000" dirty="0" err="1">
                <a:solidFill>
                  <a:srgbClr val="0070C0"/>
                </a:solidFill>
              </a:rPr>
              <a:t>jugements</a:t>
            </a:r>
            <a:endParaRPr lang="en-US" sz="2000" dirty="0">
              <a:solidFill>
                <a:srgbClr val="0070C0"/>
              </a:solidFill>
            </a:endParaRPr>
          </a:p>
        </p:txBody>
      </p:sp>
      <p:pic>
        <p:nvPicPr>
          <p:cNvPr id="5" name="Picture 4" descr="A circular object with lights&#10;&#10;AI-generated content may be incorrect.">
            <a:extLst>
              <a:ext uri="{FF2B5EF4-FFF2-40B4-BE49-F238E27FC236}">
                <a16:creationId xmlns:a16="http://schemas.microsoft.com/office/drawing/2014/main" id="{C9B706F2-0F8F-FB16-260C-45CCF7A0E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95" y="4043308"/>
            <a:ext cx="5568696" cy="2401500"/>
          </a:xfrm>
          <a:prstGeom prst="rect">
            <a:avLst/>
          </a:prstGeom>
        </p:spPr>
      </p:pic>
      <p:sp>
        <p:nvSpPr>
          <p:cNvPr id="6" name="Footer Placeholder 5">
            <a:extLst>
              <a:ext uri="{FF2B5EF4-FFF2-40B4-BE49-F238E27FC236}">
                <a16:creationId xmlns:a16="http://schemas.microsoft.com/office/drawing/2014/main" id="{C0233EAF-5500-1C5D-3540-4146980BD619}"/>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603606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B4B7F-EAC6-7E08-CDD6-35236A0840B5}"/>
              </a:ext>
            </a:extLst>
          </p:cNvPr>
          <p:cNvSpPr>
            <a:spLocks noGrp="1"/>
          </p:cNvSpPr>
          <p:nvPr>
            <p:ph type="title"/>
          </p:nvPr>
        </p:nvSpPr>
        <p:spPr/>
        <p:txBody>
          <a:bodyPr/>
          <a:lstStyle/>
          <a:p>
            <a:r>
              <a:rPr lang="fr-FR" dirty="0"/>
              <a:t>Autres contributions de l’économie comportementale à la rationalité</a:t>
            </a:r>
            <a:endParaRPr lang="en-US" dirty="0"/>
          </a:p>
        </p:txBody>
      </p:sp>
      <p:sp>
        <p:nvSpPr>
          <p:cNvPr id="3" name="Content Placeholder 2">
            <a:extLst>
              <a:ext uri="{FF2B5EF4-FFF2-40B4-BE49-F238E27FC236}">
                <a16:creationId xmlns:a16="http://schemas.microsoft.com/office/drawing/2014/main" id="{A4B1E941-08F0-49DF-A1DE-41D847D1D129}"/>
              </a:ext>
            </a:extLst>
          </p:cNvPr>
          <p:cNvSpPr>
            <a:spLocks noGrp="1"/>
          </p:cNvSpPr>
          <p:nvPr>
            <p:ph idx="1"/>
          </p:nvPr>
        </p:nvSpPr>
        <p:spPr/>
        <p:txBody>
          <a:bodyPr>
            <a:normAutofit fontScale="92500" lnSpcReduction="20000"/>
          </a:bodyPr>
          <a:lstStyle/>
          <a:p>
            <a:pPr>
              <a:spcAft>
                <a:spcPts val="600"/>
              </a:spcAft>
            </a:pPr>
            <a:r>
              <a:rPr lang="fr-FR" dirty="0"/>
              <a:t>Aversion au risque/incertitude/ambiguïté</a:t>
            </a:r>
          </a:p>
          <a:p>
            <a:pPr>
              <a:spcAft>
                <a:spcPts val="600"/>
              </a:spcAft>
            </a:pPr>
            <a:r>
              <a:rPr lang="fr-FR" dirty="0"/>
              <a:t>Préférences sociales (altruisme, équité, réciprocité, aversion à l’injustice)</a:t>
            </a:r>
          </a:p>
          <a:p>
            <a:pPr>
              <a:spcAft>
                <a:spcPts val="600"/>
              </a:spcAft>
            </a:pPr>
            <a:r>
              <a:rPr lang="fr-FR" dirty="0"/>
              <a:t>Rôle des émotions</a:t>
            </a:r>
          </a:p>
          <a:p>
            <a:pPr>
              <a:spcAft>
                <a:spcPts val="600"/>
              </a:spcAft>
            </a:pPr>
            <a:r>
              <a:rPr lang="fr-FR" dirty="0"/>
              <a:t>Interactions stratégiques (</a:t>
            </a:r>
            <a:r>
              <a:rPr lang="fr-FR" dirty="0" err="1"/>
              <a:t>game</a:t>
            </a:r>
            <a:r>
              <a:rPr lang="fr-FR" dirty="0"/>
              <a:t> </a:t>
            </a:r>
            <a:r>
              <a:rPr lang="fr-FR" dirty="0" err="1"/>
              <a:t>theory</a:t>
            </a:r>
            <a:r>
              <a:rPr lang="fr-FR" dirty="0"/>
              <a:t>)</a:t>
            </a:r>
          </a:p>
          <a:p>
            <a:pPr>
              <a:spcAft>
                <a:spcPts val="600"/>
              </a:spcAft>
            </a:pPr>
            <a:r>
              <a:rPr lang="fr-FR" dirty="0"/>
              <a:t>Framing </a:t>
            </a:r>
            <a:r>
              <a:rPr lang="fr-FR" dirty="0" err="1"/>
              <a:t>effects</a:t>
            </a:r>
            <a:r>
              <a:rPr lang="fr-FR" dirty="0"/>
              <a:t> (présentation en termes de gains vs pertes)</a:t>
            </a:r>
          </a:p>
          <a:p>
            <a:pPr>
              <a:spcAft>
                <a:spcPts val="600"/>
              </a:spcAft>
            </a:pPr>
            <a:r>
              <a:rPr lang="fr-FR" dirty="0"/>
              <a:t>Temporal </a:t>
            </a:r>
            <a:r>
              <a:rPr lang="fr-FR" dirty="0" err="1"/>
              <a:t>discounting</a:t>
            </a:r>
            <a:r>
              <a:rPr lang="fr-FR" dirty="0"/>
              <a:t> (time </a:t>
            </a:r>
            <a:r>
              <a:rPr lang="fr-FR" dirty="0" err="1"/>
              <a:t>preference</a:t>
            </a:r>
            <a:r>
              <a:rPr lang="fr-FR" dirty="0"/>
              <a:t>)</a:t>
            </a:r>
          </a:p>
          <a:p>
            <a:pPr>
              <a:spcAft>
                <a:spcPts val="600"/>
              </a:spcAft>
            </a:pPr>
            <a:r>
              <a:rPr lang="fr-FR" dirty="0" err="1"/>
              <a:t>Bounded</a:t>
            </a:r>
            <a:r>
              <a:rPr lang="fr-FR" dirty="0"/>
              <a:t> </a:t>
            </a:r>
            <a:r>
              <a:rPr lang="fr-FR" dirty="0" err="1"/>
              <a:t>rationality</a:t>
            </a:r>
            <a:r>
              <a:rPr lang="fr-FR" dirty="0"/>
              <a:t> (limites cognitives, attentionnelles, informationnelles; règles de décision satisfaisantes &amp; good </a:t>
            </a:r>
            <a:r>
              <a:rPr lang="fr-FR" dirty="0" err="1"/>
              <a:t>enough</a:t>
            </a:r>
            <a:r>
              <a:rPr lang="fr-FR" dirty="0"/>
              <a:t>)</a:t>
            </a:r>
          </a:p>
          <a:p>
            <a:pPr>
              <a:spcAft>
                <a:spcPts val="600"/>
              </a:spcAft>
            </a:pPr>
            <a:r>
              <a:rPr lang="fr-FR" dirty="0"/>
              <a:t>…</a:t>
            </a:r>
            <a:endParaRPr lang="en-US" dirty="0"/>
          </a:p>
        </p:txBody>
      </p:sp>
      <p:sp>
        <p:nvSpPr>
          <p:cNvPr id="4" name="Slide Number Placeholder 3">
            <a:extLst>
              <a:ext uri="{FF2B5EF4-FFF2-40B4-BE49-F238E27FC236}">
                <a16:creationId xmlns:a16="http://schemas.microsoft.com/office/drawing/2014/main" id="{2C85927F-29D8-80DC-5808-A874EBD8A422}"/>
              </a:ext>
            </a:extLst>
          </p:cNvPr>
          <p:cNvSpPr>
            <a:spLocks noGrp="1"/>
          </p:cNvSpPr>
          <p:nvPr>
            <p:ph type="sldNum" sz="quarter" idx="12"/>
          </p:nvPr>
        </p:nvSpPr>
        <p:spPr/>
        <p:txBody>
          <a:bodyPr/>
          <a:lstStyle/>
          <a:p>
            <a:fld id="{F95E6910-D586-4B1A-BC87-A1DD68C0FBEB}" type="slidenum">
              <a:rPr lang="en-US" smtClean="0"/>
              <a:t>8</a:t>
            </a:fld>
            <a:endParaRPr lang="en-US"/>
          </a:p>
        </p:txBody>
      </p:sp>
      <p:sp>
        <p:nvSpPr>
          <p:cNvPr id="5" name="Footer Placeholder 4">
            <a:extLst>
              <a:ext uri="{FF2B5EF4-FFF2-40B4-BE49-F238E27FC236}">
                <a16:creationId xmlns:a16="http://schemas.microsoft.com/office/drawing/2014/main" id="{9D4DA293-204A-3875-6B42-E486B8FF16EF}"/>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511951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D65B4-4DFA-1DB0-B1BB-62AD64D6E043}"/>
              </a:ext>
            </a:extLst>
          </p:cNvPr>
          <p:cNvSpPr>
            <a:spLocks noGrp="1"/>
          </p:cNvSpPr>
          <p:nvPr>
            <p:ph type="title"/>
          </p:nvPr>
        </p:nvSpPr>
        <p:spPr/>
        <p:txBody>
          <a:bodyPr/>
          <a:lstStyle/>
          <a:p>
            <a:r>
              <a:rPr lang="fr-FR" dirty="0"/>
              <a:t>Rationalité écologique</a:t>
            </a:r>
            <a:br>
              <a:rPr lang="fr-FR" dirty="0"/>
            </a:br>
            <a:r>
              <a:rPr lang="fr-FR" dirty="0"/>
              <a:t>- Kahneman et Tversky</a:t>
            </a:r>
            <a:endParaRPr lang="en-US" dirty="0"/>
          </a:p>
        </p:txBody>
      </p:sp>
      <p:sp>
        <p:nvSpPr>
          <p:cNvPr id="4" name="Slide Number Placeholder 3">
            <a:extLst>
              <a:ext uri="{FF2B5EF4-FFF2-40B4-BE49-F238E27FC236}">
                <a16:creationId xmlns:a16="http://schemas.microsoft.com/office/drawing/2014/main" id="{7AEA94F1-0C90-D83D-AB24-782559F1C5EF}"/>
              </a:ext>
            </a:extLst>
          </p:cNvPr>
          <p:cNvSpPr>
            <a:spLocks noGrp="1"/>
          </p:cNvSpPr>
          <p:nvPr>
            <p:ph type="sldNum" sz="quarter" idx="12"/>
          </p:nvPr>
        </p:nvSpPr>
        <p:spPr/>
        <p:txBody>
          <a:bodyPr/>
          <a:lstStyle/>
          <a:p>
            <a:fld id="{F95E6910-D586-4B1A-BC87-A1DD68C0FBEB}" type="slidenum">
              <a:rPr lang="en-US" smtClean="0"/>
              <a:t>9</a:t>
            </a:fld>
            <a:endParaRPr lang="en-US"/>
          </a:p>
        </p:txBody>
      </p:sp>
      <p:pic>
        <p:nvPicPr>
          <p:cNvPr id="5" name="Picture 4" descr="A diagram of a system&#10;&#10;AI-generated content may be incorrect.">
            <a:extLst>
              <a:ext uri="{FF2B5EF4-FFF2-40B4-BE49-F238E27FC236}">
                <a16:creationId xmlns:a16="http://schemas.microsoft.com/office/drawing/2014/main" id="{9A0C8F6C-CDC2-B652-EC8B-1981F5E4C3ED}"/>
              </a:ext>
            </a:extLst>
          </p:cNvPr>
          <p:cNvPicPr>
            <a:picLocks noChangeAspect="1"/>
          </p:cNvPicPr>
          <p:nvPr/>
        </p:nvPicPr>
        <p:blipFill>
          <a:blip r:embed="rId3">
            <a:extLst>
              <a:ext uri="{28A0092B-C50C-407E-A947-70E740481C1C}">
                <a14:useLocalDpi xmlns:a14="http://schemas.microsoft.com/office/drawing/2010/main" val="0"/>
              </a:ext>
            </a:extLst>
          </a:blip>
          <a:srcRect l="20142" t="23285" r="19020" b="11462"/>
          <a:stretch>
            <a:fillRect/>
          </a:stretch>
        </p:blipFill>
        <p:spPr>
          <a:xfrm>
            <a:off x="8417841" y="1335579"/>
            <a:ext cx="3465050" cy="2787383"/>
          </a:xfrm>
          <a:prstGeom prst="rect">
            <a:avLst/>
          </a:prstGeom>
        </p:spPr>
      </p:pic>
      <p:pic>
        <p:nvPicPr>
          <p:cNvPr id="7" name="Picture 6" descr="A diagram of a brain&#10;&#10;AI-generated content may be incorrect.">
            <a:extLst>
              <a:ext uri="{FF2B5EF4-FFF2-40B4-BE49-F238E27FC236}">
                <a16:creationId xmlns:a16="http://schemas.microsoft.com/office/drawing/2014/main" id="{9E3322DB-B16B-C4D7-9346-2990062C3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568" y="1076397"/>
            <a:ext cx="4133193" cy="3305747"/>
          </a:xfrm>
          <a:prstGeom prst="rect">
            <a:avLst/>
          </a:prstGeom>
        </p:spPr>
      </p:pic>
      <p:pic>
        <p:nvPicPr>
          <p:cNvPr id="9" name="Picture 8" descr="A diagram of a normal curve&#10;&#10;AI-generated content may be incorrect.">
            <a:extLst>
              <a:ext uri="{FF2B5EF4-FFF2-40B4-BE49-F238E27FC236}">
                <a16:creationId xmlns:a16="http://schemas.microsoft.com/office/drawing/2014/main" id="{847C12B5-52D8-9B90-F8C5-5FF07AC5A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198" y="4469103"/>
            <a:ext cx="4825501" cy="1933175"/>
          </a:xfrm>
          <a:prstGeom prst="rect">
            <a:avLst/>
          </a:prstGeom>
        </p:spPr>
      </p:pic>
      <p:cxnSp>
        <p:nvCxnSpPr>
          <p:cNvPr id="11" name="Straight Connector 10">
            <a:extLst>
              <a:ext uri="{FF2B5EF4-FFF2-40B4-BE49-F238E27FC236}">
                <a16:creationId xmlns:a16="http://schemas.microsoft.com/office/drawing/2014/main" id="{E55F01D9-C70C-2CFB-4CEE-C10B15974804}"/>
              </a:ext>
            </a:extLst>
          </p:cNvPr>
          <p:cNvCxnSpPr>
            <a:cxnSpLocks/>
          </p:cNvCxnSpPr>
          <p:nvPr/>
        </p:nvCxnSpPr>
        <p:spPr>
          <a:xfrm>
            <a:off x="2554014" y="5044966"/>
            <a:ext cx="684486" cy="565259"/>
          </a:xfrm>
          <a:prstGeom prst="line">
            <a:avLst/>
          </a:prstGeom>
          <a:ln>
            <a:prstDash val="sysDot"/>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CB8C3C48-9F7F-91C0-CAB3-A871D8AEBC20}"/>
              </a:ext>
            </a:extLst>
          </p:cNvPr>
          <p:cNvCxnSpPr>
            <a:cxnSpLocks/>
          </p:cNvCxnSpPr>
          <p:nvPr/>
        </p:nvCxnSpPr>
        <p:spPr>
          <a:xfrm flipV="1">
            <a:off x="8145517" y="4599838"/>
            <a:ext cx="1836683" cy="848687"/>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BDE1C57F-C878-ED3D-1193-2D1AE460A5F6}"/>
              </a:ext>
            </a:extLst>
          </p:cNvPr>
          <p:cNvSpPr txBox="1"/>
          <p:nvPr/>
        </p:nvSpPr>
        <p:spPr>
          <a:xfrm>
            <a:off x="738340" y="4317272"/>
            <a:ext cx="3411647" cy="646331"/>
          </a:xfrm>
          <a:prstGeom prst="rect">
            <a:avLst/>
          </a:prstGeom>
          <a:noFill/>
        </p:spPr>
        <p:txBody>
          <a:bodyPr wrap="square" rtlCol="0">
            <a:spAutoFit/>
          </a:bodyPr>
          <a:lstStyle/>
          <a:p>
            <a:pPr algn="ctr"/>
            <a:r>
              <a:rPr lang="fr-FR" dirty="0"/>
              <a:t>Heuristiques et biais</a:t>
            </a:r>
            <a:br>
              <a:rPr lang="fr-FR" dirty="0"/>
            </a:br>
            <a:r>
              <a:rPr lang="fr-FR" dirty="0"/>
              <a:t>1970’s</a:t>
            </a:r>
            <a:endParaRPr lang="en-US" dirty="0"/>
          </a:p>
        </p:txBody>
      </p:sp>
      <p:sp>
        <p:nvSpPr>
          <p:cNvPr id="19" name="TextBox 18">
            <a:extLst>
              <a:ext uri="{FF2B5EF4-FFF2-40B4-BE49-F238E27FC236}">
                <a16:creationId xmlns:a16="http://schemas.microsoft.com/office/drawing/2014/main" id="{040C91BC-E73F-1396-5D74-9B3A9A44D396}"/>
              </a:ext>
            </a:extLst>
          </p:cNvPr>
          <p:cNvSpPr txBox="1"/>
          <p:nvPr/>
        </p:nvSpPr>
        <p:spPr>
          <a:xfrm>
            <a:off x="4642640" y="6085654"/>
            <a:ext cx="2244616" cy="646331"/>
          </a:xfrm>
          <a:prstGeom prst="rect">
            <a:avLst/>
          </a:prstGeom>
          <a:noFill/>
        </p:spPr>
        <p:txBody>
          <a:bodyPr wrap="square" rtlCol="0">
            <a:spAutoFit/>
          </a:bodyPr>
          <a:lstStyle/>
          <a:p>
            <a:pPr algn="ctr"/>
            <a:r>
              <a:rPr lang="fr-FR" dirty="0"/>
              <a:t>Prospect </a:t>
            </a:r>
            <a:r>
              <a:rPr lang="fr-FR" dirty="0" err="1"/>
              <a:t>theory</a:t>
            </a:r>
            <a:endParaRPr lang="fr-FR" dirty="0"/>
          </a:p>
          <a:p>
            <a:pPr algn="ctr"/>
            <a:r>
              <a:rPr lang="fr-FR" dirty="0"/>
              <a:t>1979</a:t>
            </a:r>
            <a:endParaRPr lang="en-US" dirty="0"/>
          </a:p>
        </p:txBody>
      </p:sp>
      <p:sp>
        <p:nvSpPr>
          <p:cNvPr id="20" name="TextBox 19">
            <a:extLst>
              <a:ext uri="{FF2B5EF4-FFF2-40B4-BE49-F238E27FC236}">
                <a16:creationId xmlns:a16="http://schemas.microsoft.com/office/drawing/2014/main" id="{66A12CCB-107B-E249-CDF0-D06767AA79C0}"/>
              </a:ext>
            </a:extLst>
          </p:cNvPr>
          <p:cNvSpPr txBox="1"/>
          <p:nvPr/>
        </p:nvSpPr>
        <p:spPr>
          <a:xfrm>
            <a:off x="8979433" y="3953507"/>
            <a:ext cx="2341866" cy="646331"/>
          </a:xfrm>
          <a:prstGeom prst="rect">
            <a:avLst/>
          </a:prstGeom>
          <a:noFill/>
        </p:spPr>
        <p:txBody>
          <a:bodyPr wrap="square" rtlCol="0">
            <a:spAutoFit/>
          </a:bodyPr>
          <a:lstStyle/>
          <a:p>
            <a:pPr algn="ctr"/>
            <a:r>
              <a:rPr lang="fr-FR" dirty="0"/>
              <a:t>Dual-process </a:t>
            </a:r>
            <a:r>
              <a:rPr lang="fr-FR" dirty="0" err="1"/>
              <a:t>theory</a:t>
            </a:r>
            <a:endParaRPr lang="fr-FR" dirty="0"/>
          </a:p>
          <a:p>
            <a:pPr algn="ctr"/>
            <a:r>
              <a:rPr lang="fr-FR" dirty="0"/>
              <a:t>1990-2000</a:t>
            </a:r>
            <a:endParaRPr lang="en-US" dirty="0"/>
          </a:p>
        </p:txBody>
      </p:sp>
      <p:sp>
        <p:nvSpPr>
          <p:cNvPr id="3" name="Footer Placeholder 2">
            <a:extLst>
              <a:ext uri="{FF2B5EF4-FFF2-40B4-BE49-F238E27FC236}">
                <a16:creationId xmlns:a16="http://schemas.microsoft.com/office/drawing/2014/main" id="{B57F66A7-5669-AB2D-231E-DA95908CC9AB}"/>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615723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24295</TotalTime>
  <Words>5571</Words>
  <Application>Microsoft Office PowerPoint</Application>
  <PresentationFormat>Widescreen</PresentationFormat>
  <Paragraphs>449</Paragraphs>
  <Slides>29</Slides>
  <Notes>22</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Aptos</vt:lpstr>
      <vt:lpstr>Arial</vt:lpstr>
      <vt:lpstr>Cambria Math</vt:lpstr>
      <vt:lpstr>Open Sans</vt:lpstr>
      <vt:lpstr>Verdana</vt:lpstr>
      <vt:lpstr>Office Theme</vt:lpstr>
      <vt:lpstr>Informations Croyances Prédictions</vt:lpstr>
      <vt:lpstr>III.  Le raisonnement et ses limites</vt:lpstr>
      <vt:lpstr>Estimations et optimalité</vt:lpstr>
      <vt:lpstr>Estimations et optimalité</vt:lpstr>
      <vt:lpstr>Estimations et optimalité</vt:lpstr>
      <vt:lpstr>Postulat classique I - Théorie classique de la rationalité</vt:lpstr>
      <vt:lpstr>Postulat classique II  - Mécanismes de marché</vt:lpstr>
      <vt:lpstr>Autres contributions de l’économie comportementale à la rationalité</vt:lpstr>
      <vt:lpstr>Rationalité écologique - Kahneman et Tversky</vt:lpstr>
      <vt:lpstr>Système 1 et Système 2 - framework utile mais</vt:lpstr>
      <vt:lpstr>Système 1 et Système 2  – une grande idée</vt:lpstr>
      <vt:lpstr>Rationalité: heuristiques et biais</vt:lpstr>
      <vt:lpstr>Pourquoi employer des heuristiques:  le compromis précision-effort</vt:lpstr>
      <vt:lpstr>Les heuristiques sont-elles toujours le 2e meilleur choix ?</vt:lpstr>
      <vt:lpstr>Less is more - plus serait-il toujours préférable?</vt:lpstr>
      <vt:lpstr>Less is more - des limitations cognitives?</vt:lpstr>
      <vt:lpstr>Less is more - exemple: Take the best</vt:lpstr>
      <vt:lpstr>Less is more - exemple: Take the best</vt:lpstr>
      <vt:lpstr>Dilemme biais-variance</vt:lpstr>
      <vt:lpstr>Quand les biais permettent de meilleures inférences  (vs modèles complexes)</vt:lpstr>
      <vt:lpstr>Homo heuristicus: Pourquoi des esprits biaisés font de meilleures inférences</vt:lpstr>
      <vt:lpstr>Conditions d’utilisation</vt:lpstr>
      <vt:lpstr>Quand les biais empêchent de meilleures inférences – vs modèles complexes</vt:lpstr>
      <vt:lpstr>Variance, robusesse et heuristiques</vt:lpstr>
      <vt:lpstr>Faire face à l'incertitude</vt:lpstr>
      <vt:lpstr>Références</vt:lpstr>
      <vt:lpstr>Références</vt:lpstr>
      <vt:lpstr>Références</vt:lpstr>
      <vt:lpstr>Références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Valentin Guigon</dc:creator>
  <cp:lastModifiedBy>Valentin Guigon</cp:lastModifiedBy>
  <cp:revision>1415</cp:revision>
  <dcterms:created xsi:type="dcterms:W3CDTF">2025-06-23T01:28:59Z</dcterms:created>
  <dcterms:modified xsi:type="dcterms:W3CDTF">2025-07-21T22:26:55Z</dcterms:modified>
</cp:coreProperties>
</file>